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6"/>
  </p:notesMasterIdLst>
  <p:sldIdLst>
    <p:sldId id="281" r:id="rId2"/>
    <p:sldId id="307" r:id="rId3"/>
    <p:sldId id="257" r:id="rId4"/>
    <p:sldId id="579" r:id="rId5"/>
    <p:sldId id="309" r:id="rId6"/>
    <p:sldId id="313" r:id="rId7"/>
    <p:sldId id="567" r:id="rId8"/>
    <p:sldId id="569" r:id="rId9"/>
    <p:sldId id="563" r:id="rId10"/>
    <p:sldId id="293" r:id="rId11"/>
    <p:sldId id="290" r:id="rId12"/>
    <p:sldId id="291" r:id="rId13"/>
    <p:sldId id="292" r:id="rId14"/>
    <p:sldId id="580" r:id="rId15"/>
    <p:sldId id="565" r:id="rId16"/>
    <p:sldId id="564" r:id="rId17"/>
    <p:sldId id="574" r:id="rId18"/>
    <p:sldId id="566" r:id="rId19"/>
    <p:sldId id="575" r:id="rId20"/>
    <p:sldId id="576" r:id="rId21"/>
    <p:sldId id="297" r:id="rId22"/>
    <p:sldId id="581" r:id="rId23"/>
    <p:sldId id="577" r:id="rId24"/>
    <p:sldId id="265" r:id="rId25"/>
  </p:sldIdLst>
  <p:sldSz cx="12192000" cy="6858000"/>
  <p:notesSz cx="6797675" cy="99250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FFFF00"/>
    <a:srgbClr val="CC0000"/>
    <a:srgbClr val="CC0066"/>
    <a:srgbClr val="FF0066"/>
    <a:srgbClr val="FF5050"/>
    <a:srgbClr val="990099"/>
    <a:srgbClr val="CC99FF"/>
    <a:srgbClr val="ECFAFE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71" autoAdjust="0"/>
    <p:restoredTop sz="92290" autoAdjust="0"/>
  </p:normalViewPr>
  <p:slideViewPr>
    <p:cSldViewPr snapToGrid="0">
      <p:cViewPr varScale="1">
        <p:scale>
          <a:sx n="86" d="100"/>
          <a:sy n="86" d="100"/>
        </p:scale>
        <p:origin x="516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276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>
        <c:manualLayout>
          <c:layoutTarget val="inner"/>
          <c:xMode val="edge"/>
          <c:yMode val="edge"/>
          <c:x val="6.8772212806864047E-2"/>
          <c:y val="3.4915919509899002E-2"/>
          <c:w val="0.78636270946073639"/>
          <c:h val="0.745930729410179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Семинары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16</c:v>
                </c:pt>
                <c:pt idx="1">
                  <c:v>7</c:v>
                </c:pt>
                <c:pt idx="2">
                  <c:v>10</c:v>
                </c:pt>
                <c:pt idx="3">
                  <c:v>35</c:v>
                </c:pt>
                <c:pt idx="4">
                  <c:v>25</c:v>
                </c:pt>
                <c:pt idx="5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3C-43DC-B724-908EFC93EEF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Тренерские советы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8</c:v>
                </c:pt>
                <c:pt idx="1">
                  <c:v>0</c:v>
                </c:pt>
                <c:pt idx="2">
                  <c:v>5</c:v>
                </c:pt>
                <c:pt idx="3">
                  <c:v>10</c:v>
                </c:pt>
                <c:pt idx="4">
                  <c:v>10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3C-43DC-B724-908EFC93EEF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Викторина "Играй честно"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2</c:v>
                </c:pt>
                <c:pt idx="1">
                  <c:v>0</c:v>
                </c:pt>
                <c:pt idx="2">
                  <c:v>5</c:v>
                </c:pt>
                <c:pt idx="3">
                  <c:v>5</c:v>
                </c:pt>
                <c:pt idx="4">
                  <c:v>9</c:v>
                </c:pt>
                <c:pt idx="5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3C-43DC-B724-908EFC93EE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9"/>
        <c:overlap val="-18"/>
        <c:axId val="59385728"/>
        <c:axId val="59387264"/>
      </c:barChart>
      <c:catAx>
        <c:axId val="59385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59387264"/>
        <c:crosses val="autoZero"/>
        <c:auto val="1"/>
        <c:lblAlgn val="ctr"/>
        <c:lblOffset val="100"/>
        <c:noMultiLvlLbl val="0"/>
      </c:catAx>
      <c:valAx>
        <c:axId val="59387264"/>
        <c:scaling>
          <c:orientation val="minMax"/>
        </c:scaling>
        <c:delete val="1"/>
        <c:axPos val="l"/>
        <c:title>
          <c:tx>
            <c:rich>
              <a:bodyPr rot="-5400000" vert="horz"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Количество семинаров</a:t>
                </a:r>
              </a:p>
            </c:rich>
          </c:tx>
          <c:layout>
            <c:manualLayout>
              <c:xMode val="edge"/>
              <c:yMode val="edge"/>
              <c:x val="2.3629258460508163E-2"/>
              <c:y val="0.3052235486393913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593857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4.7045028239628063E-2"/>
          <c:y val="0.85530793876255373"/>
          <c:w val="0.84320643575688592"/>
          <c:h val="0.12026734380548472"/>
        </c:manualLayout>
      </c:layout>
      <c:overlay val="0"/>
      <c:txPr>
        <a:bodyPr/>
        <a:lstStyle/>
        <a:p>
          <a:pPr>
            <a:defRPr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194305048268437E-2"/>
          <c:y val="0.10321949087415079"/>
          <c:w val="0.89681542106842427"/>
          <c:h val="0.739209981144922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март 2024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от 0% - 49%</c:v>
                </c:pt>
                <c:pt idx="1">
                  <c:v>от 50% до 74%</c:v>
                </c:pt>
                <c:pt idx="2">
                  <c:v>0т 75% - 100%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</c:v>
                </c:pt>
                <c:pt idx="1">
                  <c:v>3</c:v>
                </c:pt>
                <c:pt idx="2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EDF-428D-8CBF-C9D955EA608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октябрь 2024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от 0% - 49%</c:v>
                </c:pt>
                <c:pt idx="1">
                  <c:v>от 50% до 74%</c:v>
                </c:pt>
                <c:pt idx="2">
                  <c:v>0т 75% - 100%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</c:v>
                </c:pt>
                <c:pt idx="1">
                  <c:v>2</c:v>
                </c:pt>
                <c:pt idx="2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EDF-428D-8CBF-C9D955EA60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9604224"/>
        <c:axId val="149605760"/>
      </c:barChart>
      <c:catAx>
        <c:axId val="149604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9605760"/>
        <c:crosses val="autoZero"/>
        <c:auto val="1"/>
        <c:lblAlgn val="ctr"/>
        <c:lblOffset val="100"/>
        <c:noMultiLvlLbl val="0"/>
      </c:catAx>
      <c:valAx>
        <c:axId val="1496057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9604224"/>
        <c:crosses val="autoZero"/>
        <c:crossBetween val="between"/>
      </c:valAx>
    </c:plotArea>
    <c:legend>
      <c:legendPos val="b"/>
      <c:legendEntry>
        <c:idx val="1"/>
        <c:txPr>
          <a:bodyPr rot="0" vert="horz"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3.8921471125281E-2"/>
          <c:y val="0.89273563970936365"/>
          <c:w val="0.43676047885604313"/>
          <c:h val="0.10726436029063637"/>
        </c:manualLayout>
      </c:layout>
      <c:overlay val="0"/>
      <c:txPr>
        <a:bodyPr rot="0" vert="horz"/>
        <a:lstStyle/>
        <a:p>
          <a:pPr>
            <a:defRPr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Публикации на сайте БУ "ЦСПСКЮ" в социальных сетях Вконтакте, Telegtam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1.3764855827463547E-16"/>
                  <c:y val="0.329131791798657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336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592A-4B3F-8DEE-DE9220380126}"/>
                </c:ext>
              </c:extLst>
            </c:dLbl>
            <c:dLbl>
              <c:idx val="1"/>
              <c:layout>
                <c:manualLayout>
                  <c:x val="1.5517869804583587E-3"/>
                  <c:y val="0.267634332240985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F11-4278-B83A-C16CF4674E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336</c:v>
                </c:pt>
                <c:pt idx="1">
                  <c:v>267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2F-4BA9-9DEB-3EA1F95E0B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0440704"/>
        <c:axId val="100446592"/>
      </c:barChart>
      <c:catAx>
        <c:axId val="100440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00446592"/>
        <c:crosses val="autoZero"/>
        <c:auto val="1"/>
        <c:lblAlgn val="ctr"/>
        <c:lblOffset val="100"/>
        <c:noMultiLvlLbl val="0"/>
      </c:catAx>
      <c:valAx>
        <c:axId val="1004465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0440704"/>
        <c:crosses val="autoZero"/>
        <c:crossBetween val="between"/>
      </c:valAx>
    </c:plotArea>
    <c:legend>
      <c:legendPos val="b"/>
      <c:overlay val="0"/>
      <c:txPr>
        <a:bodyPr rot="0" vert="horz"/>
        <a:lstStyle/>
        <a:p>
          <a:pPr>
            <a:defRPr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2.0009045424522764E-2"/>
          <c:y val="6.8037730892081469E-2"/>
          <c:w val="0.91381831579081807"/>
          <c:h val="0.642228187203520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соответствует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58</c:v>
                </c:pt>
                <c:pt idx="1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11-4D99-8800-8D6DF24EE78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Частично соответствует 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3.7132544594776842E-2"/>
                  <c:y val="-1.075220568376831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E11-4D99-8800-8D6DF24EE7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</c:v>
                </c:pt>
                <c:pt idx="1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E11-4D99-8800-8D6DF24EE78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отсутствует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1.3442602996006912E-2"/>
                  <c:y val="-2.688051420942079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107-46E0-B2B9-029F971B66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2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E11-4D99-8800-8D6DF24EE78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59597568"/>
        <c:axId val="59599104"/>
      </c:barChart>
      <c:catAx>
        <c:axId val="59597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59599104"/>
        <c:crosses val="autoZero"/>
        <c:auto val="1"/>
        <c:lblAlgn val="ctr"/>
        <c:lblOffset val="100"/>
        <c:noMultiLvlLbl val="0"/>
      </c:catAx>
      <c:valAx>
        <c:axId val="595991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9597568"/>
        <c:crosses val="autoZero"/>
        <c:crossBetween val="between"/>
      </c:valAx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19050">
      <a:solidFill>
        <a:schemeClr val="bg1"/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2.0009045424522764E-2"/>
          <c:y val="6.8037730892081469E-2"/>
          <c:w val="0.91381831579081807"/>
          <c:h val="0.642228187203520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Соответствует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BB-483E-9CEA-A173C36B978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Частично соответствует 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3.5259942123720195E-3"/>
                  <c:y val="-1.612830852565247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7BB-483E-9CEA-A173C36B97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7BB-483E-9CEA-A173C36B978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Отсутствует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62</c:v>
                </c:pt>
                <c:pt idx="1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7BB-483E-9CEA-A173C36B978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61737600"/>
        <c:axId val="61751680"/>
      </c:barChart>
      <c:catAx>
        <c:axId val="61737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61751680"/>
        <c:crosses val="autoZero"/>
        <c:auto val="1"/>
        <c:lblAlgn val="ctr"/>
        <c:lblOffset val="100"/>
        <c:noMultiLvlLbl val="0"/>
      </c:catAx>
      <c:valAx>
        <c:axId val="617516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1737600"/>
        <c:crosses val="autoZero"/>
        <c:crossBetween val="between"/>
      </c:valAx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19050">
      <a:solidFill>
        <a:schemeClr val="bg1"/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93885224887718E-2"/>
          <c:y val="1.3152545719895995E-2"/>
          <c:w val="0.336858868377579"/>
          <c:h val="0.6807878973054035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Соответствует 
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26-474C-893A-425E4CAABF5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Частично соответствует 
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26-474C-893A-425E4CAABF5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Отсутствует 
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A226-474C-893A-425E4CAABF5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6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226-474C-893A-425E4CAABF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1"/>
        <c:overlap val="100"/>
        <c:axId val="61322368"/>
        <c:axId val="61323904"/>
      </c:barChart>
      <c:catAx>
        <c:axId val="61322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61323904"/>
        <c:crosses val="autoZero"/>
        <c:auto val="1"/>
        <c:lblAlgn val="ctr"/>
        <c:lblOffset val="100"/>
        <c:noMultiLvlLbl val="0"/>
      </c:catAx>
      <c:valAx>
        <c:axId val="613239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1322368"/>
        <c:crosses val="autoZero"/>
        <c:crossBetween val="between"/>
      </c:valAx>
    </c:plotArea>
    <c:legend>
      <c:legendPos val="b"/>
      <c:legendEntry>
        <c:idx val="2"/>
        <c:txPr>
          <a:bodyPr rot="0" vert="horz"/>
          <a:lstStyle/>
          <a:p>
            <a:pPr>
              <a:lnSpc>
                <a:spcPct val="100000"/>
              </a:lnSpc>
              <a:defRPr sz="1600" b="1" spc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"/>
          <c:y val="0.73005300993638689"/>
          <c:w val="1"/>
          <c:h val="0.19504235748842083"/>
        </c:manualLayout>
      </c:layout>
      <c:overlay val="0"/>
      <c:txPr>
        <a:bodyPr rot="0" vert="horz"/>
        <a:lstStyle/>
        <a:p>
          <a:pPr>
            <a:lnSpc>
              <a:spcPct val="100000"/>
            </a:lnSpc>
            <a:defRPr sz="16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623224674436579E-2"/>
          <c:y val="2.1463797157232057E-2"/>
          <c:w val="0.97837672562347"/>
          <c:h val="0.769030835295600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Оформлен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60</c:v>
                </c:pt>
                <c:pt idx="1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C1-4B22-A168-5E70720D5FB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 оформлен 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C1-4B22-A168-5E70720D5F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7"/>
        <c:axId val="61231488"/>
        <c:axId val="61233024"/>
      </c:barChart>
      <c:catAx>
        <c:axId val="61231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61233024"/>
        <c:crosses val="autoZero"/>
        <c:auto val="1"/>
        <c:lblAlgn val="ctr"/>
        <c:lblOffset val="100"/>
        <c:noMultiLvlLbl val="0"/>
      </c:catAx>
      <c:valAx>
        <c:axId val="612330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123148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6488777699660329"/>
          <c:y val="0.88993730869038057"/>
          <c:w val="0.66539631480530592"/>
          <c:h val="6.7868414489830289E-2"/>
        </c:manualLayout>
      </c:layout>
      <c:overlay val="0"/>
      <c:txPr>
        <a:bodyPr rot="0" vert="horz"/>
        <a:lstStyle/>
        <a:p>
          <a:pPr>
            <a:defRPr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>
        <c:manualLayout>
          <c:layoutTarget val="inner"/>
          <c:xMode val="edge"/>
          <c:yMode val="edge"/>
          <c:x val="1.7486364515973175E-2"/>
          <c:y val="2.6340489574860348E-2"/>
          <c:w val="0.85507533906899436"/>
          <c:h val="0.701038792043814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МО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3.5604862839274092E-3"/>
                  <c:y val="0.1517027863777089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027-4D23-BD0E-5C139E9A0C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</c:v>
                </c:pt>
                <c:pt idx="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027-4D23-BD0E-5C139E9A0C2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ФСО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0027-4D23-BD0E-5C139E9A0C2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56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027-4D23-BD0E-5C139E9A0C2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РСФ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7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027-4D23-BD0E-5C139E9A0C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34"/>
        <c:axId val="61841792"/>
        <c:axId val="61843328"/>
      </c:barChart>
      <c:catAx>
        <c:axId val="61841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61843328"/>
        <c:crosses val="autoZero"/>
        <c:auto val="1"/>
        <c:lblAlgn val="ctr"/>
        <c:lblOffset val="100"/>
        <c:noMultiLvlLbl val="0"/>
      </c:catAx>
      <c:valAx>
        <c:axId val="618433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618417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"/>
          <c:y val="0.77431799235877885"/>
          <c:w val="0.88701603030492082"/>
          <c:h val="0.20254725856864808"/>
        </c:manualLayout>
      </c:layout>
      <c:overlay val="0"/>
      <c:txPr>
        <a:bodyPr/>
        <a:lstStyle/>
        <a:p>
          <a:pPr>
            <a:defRPr sz="18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382022830873643E-2"/>
          <c:y val="5.4797114797946626E-2"/>
          <c:w val="0.89538705539751995"/>
          <c:h val="0.70148666135082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март 2024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от 0% - 49%</c:v>
                </c:pt>
                <c:pt idx="1">
                  <c:v>от 50% до 74%</c:v>
                </c:pt>
                <c:pt idx="2">
                  <c:v>0т 75% - 100%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26</c:v>
                </c:pt>
                <c:pt idx="1">
                  <c:v>15</c:v>
                </c:pt>
                <c:pt idx="2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CF-4E5D-A90A-14C0099D8FB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октябрь 2024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от 0% - 49%</c:v>
                </c:pt>
                <c:pt idx="1">
                  <c:v>от 50% до 74%</c:v>
                </c:pt>
                <c:pt idx="2">
                  <c:v>0т 75% - 100%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19</c:v>
                </c:pt>
                <c:pt idx="1">
                  <c:v>14</c:v>
                </c:pt>
                <c:pt idx="2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2CF-4E5D-A90A-14C0099D8F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2357760"/>
        <c:axId val="92359296"/>
      </c:barChart>
      <c:catAx>
        <c:axId val="92357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92359296"/>
        <c:crosses val="autoZero"/>
        <c:auto val="1"/>
        <c:lblAlgn val="ctr"/>
        <c:lblOffset val="100"/>
        <c:noMultiLvlLbl val="0"/>
      </c:catAx>
      <c:valAx>
        <c:axId val="923592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2357760"/>
        <c:crosses val="autoZero"/>
        <c:crossBetween val="between"/>
      </c:valAx>
    </c:plotArea>
    <c:legend>
      <c:legendPos val="b"/>
      <c:legendEntry>
        <c:idx val="1"/>
        <c:txPr>
          <a:bodyPr rot="0" vert="horz"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5.8819177395787271E-2"/>
          <c:y val="0.87316368793203636"/>
          <c:w val="0.52788387327839437"/>
          <c:h val="0.1268363120679637"/>
        </c:manualLayout>
      </c:layout>
      <c:overlay val="0"/>
      <c:txPr>
        <a:bodyPr rot="0" vert="horz"/>
        <a:lstStyle/>
        <a:p>
          <a:pPr>
            <a:defRPr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144370751290782E-2"/>
          <c:y val="0"/>
          <c:w val="0.89681542106842427"/>
          <c:h val="0.739209981144922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март 2024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от 0% - 49%</c:v>
                </c:pt>
                <c:pt idx="1">
                  <c:v>от 49% до 74%</c:v>
                </c:pt>
                <c:pt idx="2">
                  <c:v>0т 75% - 100%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21</c:v>
                </c:pt>
                <c:pt idx="1">
                  <c:v>15</c:v>
                </c:pt>
                <c:pt idx="2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EDF-428D-8CBF-C9D955EA608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октябрь 2024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от 0% - 49%</c:v>
                </c:pt>
                <c:pt idx="1">
                  <c:v>от 49% до 74%</c:v>
                </c:pt>
                <c:pt idx="2">
                  <c:v>0т 75% - 100%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9</c:v>
                </c:pt>
                <c:pt idx="1">
                  <c:v>15</c:v>
                </c:pt>
                <c:pt idx="2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EDF-428D-8CBF-C9D955EA60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0379264"/>
        <c:axId val="100385152"/>
      </c:barChart>
      <c:catAx>
        <c:axId val="100379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00385152"/>
        <c:crosses val="autoZero"/>
        <c:auto val="1"/>
        <c:lblAlgn val="ctr"/>
        <c:lblOffset val="100"/>
        <c:noMultiLvlLbl val="0"/>
      </c:catAx>
      <c:valAx>
        <c:axId val="1003851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0379264"/>
        <c:crosses val="autoZero"/>
        <c:crossBetween val="between"/>
      </c:valAx>
    </c:plotArea>
    <c:legend>
      <c:legendPos val="b"/>
      <c:legendEntry>
        <c:idx val="1"/>
        <c:txPr>
          <a:bodyPr rot="0" vert="horz"/>
          <a:lstStyle/>
          <a:p>
            <a:pPr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4.2863617080716412E-2"/>
          <c:y val="0.82162895347356613"/>
          <c:w val="0.43676047885604313"/>
          <c:h val="0.10726436029063637"/>
        </c:manualLayout>
      </c:layout>
      <c:overlay val="0"/>
      <c:txPr>
        <a:bodyPr rot="0" vert="horz"/>
        <a:lstStyle/>
        <a:p>
          <a:pPr>
            <a:defRPr sz="20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400612538412988E-2"/>
          <c:y val="6.1931694524490474E-2"/>
          <c:w val="0.89681542106842427"/>
          <c:h val="0.739209981144922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март 2024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от 0% - 49%</c:v>
                </c:pt>
                <c:pt idx="1">
                  <c:v>от 50% до 74%</c:v>
                </c:pt>
                <c:pt idx="2">
                  <c:v>0т 75% - 100%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</c:v>
                </c:pt>
                <c:pt idx="1">
                  <c:v>9</c:v>
                </c:pt>
                <c:pt idx="2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EDF-428D-8CBF-C9D955EA608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октябрь 2024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от 0% - 49%</c:v>
                </c:pt>
                <c:pt idx="1">
                  <c:v>от 50% до 74%</c:v>
                </c:pt>
                <c:pt idx="2">
                  <c:v>0т 75% - 100%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</c:v>
                </c:pt>
                <c:pt idx="1">
                  <c:v>4</c:v>
                </c:pt>
                <c:pt idx="2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EDF-428D-8CBF-C9D955EA60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0303232"/>
        <c:axId val="100304768"/>
      </c:barChart>
      <c:catAx>
        <c:axId val="100303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00304768"/>
        <c:crosses val="autoZero"/>
        <c:auto val="1"/>
        <c:lblAlgn val="ctr"/>
        <c:lblOffset val="100"/>
        <c:noMultiLvlLbl val="0"/>
      </c:catAx>
      <c:valAx>
        <c:axId val="1003047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0303232"/>
        <c:crosses val="autoZero"/>
        <c:crossBetween val="between"/>
      </c:valAx>
    </c:plotArea>
    <c:legend>
      <c:legendPos val="b"/>
      <c:legendEntry>
        <c:idx val="1"/>
        <c:txPr>
          <a:bodyPr rot="0" vert="horz"/>
          <a:lstStyle/>
          <a:p>
            <a:pPr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4.6805798421058073E-2"/>
          <c:y val="0.86291674982322641"/>
          <c:w val="0.43676047885604313"/>
          <c:h val="0.10726436029063637"/>
        </c:manualLayout>
      </c:layout>
      <c:overlay val="0"/>
      <c:txPr>
        <a:bodyPr rot="0" vert="horz"/>
        <a:lstStyle/>
        <a:p>
          <a:pPr>
            <a:defRPr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0.01098</cdr:x>
      <cdr:y>0.07775</cdr:y>
    </cdr:from>
    <cdr:to>
      <cdr:x>0.03605</cdr:x>
      <cdr:y>0.68681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3653763-A303-6B79-0ABA-EFA66472DA93}"/>
            </a:ext>
          </a:extLst>
        </cdr:cNvPr>
        <cdr:cNvSpPr txBox="1"/>
      </cdr:nvSpPr>
      <cdr:spPr>
        <a:xfrm xmlns:a="http://schemas.openxmlformats.org/drawingml/2006/main">
          <a:off x="124166" y="316724"/>
          <a:ext cx="283336" cy="24811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D97A91-84D4-432B-91B5-D5A327FC74F8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6431"/>
            <a:ext cx="5438140" cy="390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5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264BA2-A563-4CD2-8924-60B476F35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022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39838"/>
            <a:ext cx="5956300" cy="33512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64BA2-A563-4CD2-8924-60B476F35CF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031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/>
              <a:t> </a:t>
            </a:r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97C6308-F676-4102-814B-916E68BDFB96}" type="slidenum">
              <a:rPr lang="ru-RU" altLang="ru-RU" smtClean="0"/>
              <a:pPr/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97517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64BA2-A563-4CD2-8924-60B476F35CF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588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64BA2-A563-4CD2-8924-60B476F35CF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946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643B4-B1FE-45E8-B40F-99D6B97F986E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FC8FB-8B91-430C-B714-D705641D7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102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643B4-B1FE-45E8-B40F-99D6B97F986E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FC8FB-8B91-430C-B714-D705641D7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972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643B4-B1FE-45E8-B40F-99D6B97F986E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FC8FB-8B91-430C-B714-D705641D7444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751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643B4-B1FE-45E8-B40F-99D6B97F986E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FC8FB-8B91-430C-B714-D705641D7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462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643B4-B1FE-45E8-B40F-99D6B97F986E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FC8FB-8B91-430C-B714-D705641D744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0328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643B4-B1FE-45E8-B40F-99D6B97F986E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FC8FB-8B91-430C-B714-D705641D7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8258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643B4-B1FE-45E8-B40F-99D6B97F986E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FC8FB-8B91-430C-B714-D705641D7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3335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643B4-B1FE-45E8-B40F-99D6B97F986E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FC8FB-8B91-430C-B714-D705641D7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643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CFC8FB-8B91-430C-B714-D705641D7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961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643B4-B1FE-45E8-B40F-99D6B97F986E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FC8FB-8B91-430C-B714-D705641D7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022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643B4-B1FE-45E8-B40F-99D6B97F986E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FC8FB-8B91-430C-B714-D705641D7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212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643B4-B1FE-45E8-B40F-99D6B97F986E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FC8FB-8B91-430C-B714-D705641D7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649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643B4-B1FE-45E8-B40F-99D6B97F986E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FC8FB-8B91-430C-B714-D705641D7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283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643B4-B1FE-45E8-B40F-99D6B97F986E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FC8FB-8B91-430C-B714-D705641D7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610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643B4-B1FE-45E8-B40F-99D6B97F986E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FC8FB-8B91-430C-B714-D705641D7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985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643B4-B1FE-45E8-B40F-99D6B97F986E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FC8FB-8B91-430C-B714-D705641D7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664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643B4-B1FE-45E8-B40F-99D6B97F986E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FC8FB-8B91-430C-B714-D705641D7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56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643B4-B1FE-45E8-B40F-99D6B97F986E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ECFC8FB-8B91-430C-B714-D705641D7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219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10" Type="http://schemas.openxmlformats.org/officeDocument/2006/relationships/image" Target="../media/image18.jpe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csp-ugra.ru/uchrezhdeniya/%20dokumenty/meditsinskoe-obespecheniya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8000">
              <a:srgbClr val="92D050"/>
            </a:gs>
            <a:gs pos="11000">
              <a:schemeClr val="accent3">
                <a:lumMod val="75000"/>
              </a:schemeClr>
            </a:gs>
            <a:gs pos="76000">
              <a:srgbClr val="9CB86E">
                <a:lumMod val="24000"/>
                <a:lumOff val="76000"/>
              </a:srgbClr>
            </a:gs>
            <a:gs pos="100000">
              <a:srgbClr val="156B13"/>
            </a:gs>
          </a:gsLst>
          <a:lin ang="9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0508" y="301173"/>
            <a:ext cx="8635734" cy="124134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учреждение Ханты-Мансийского автономного округа – Югры «Центр спортивной подготовки сборных команд Югры»</a:t>
            </a: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471053" y="1976582"/>
            <a:ext cx="10417629" cy="3624474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работы </a:t>
            </a:r>
          </a:p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предотвращению допинга в спорте </a:t>
            </a:r>
          </a:p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борьбе с ним на территории </a:t>
            </a:r>
            <a:b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Ханты-Мансийского автономного </a:t>
            </a:r>
          </a:p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округа-Югры</a:t>
            </a:r>
          </a:p>
          <a:p>
            <a:pPr algn="ctr"/>
            <a:endParaRPr lang="ru-RU" sz="2000" dirty="0">
              <a:solidFill>
                <a:schemeClr val="tx1"/>
              </a:solidFill>
            </a:endParaRP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Ханты-Мансийск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</p:txBody>
      </p:sp>
      <p:pic>
        <p:nvPicPr>
          <p:cNvPr id="9" name="Picture 5" descr="C:\Users\KosyanenkoNS\Desktop\Подсказки\Баннеры Логотипы на сайте\ЛОГОТИПЫ\НАШ ЛОГОТИП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970" y="308736"/>
            <a:ext cx="1400730" cy="141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27862B-06E5-465F-AE11-1D555F3C8D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691"/>
            <a:ext cx="2098914" cy="161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83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Musienkoaa\Desktop\vjQspguhV8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2"/>
          <a:stretch/>
        </p:blipFill>
        <p:spPr bwMode="auto">
          <a:xfrm>
            <a:off x="3248506" y="3588581"/>
            <a:ext cx="4002899" cy="287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Musienkoaa\Desktop\a2GLtc6XHZ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" r="11537"/>
          <a:stretch/>
        </p:blipFill>
        <p:spPr bwMode="auto">
          <a:xfrm>
            <a:off x="7411057" y="3588581"/>
            <a:ext cx="4355299" cy="287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621" y="308344"/>
            <a:ext cx="4120784" cy="3089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92" r="4697"/>
          <a:stretch/>
        </p:blipFill>
        <p:spPr bwMode="auto">
          <a:xfrm>
            <a:off x="597787" y="300918"/>
            <a:ext cx="2373182" cy="30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9"/>
          <a:stretch/>
        </p:blipFill>
        <p:spPr bwMode="auto">
          <a:xfrm>
            <a:off x="7411057" y="308342"/>
            <a:ext cx="4355299" cy="30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7016" y="4317709"/>
            <a:ext cx="21434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</a:p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антидопинговой </a:t>
            </a:r>
          </a:p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викторины </a:t>
            </a:r>
          </a:p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«Играй честно»</a:t>
            </a:r>
          </a:p>
        </p:txBody>
      </p:sp>
      <p:pic>
        <p:nvPicPr>
          <p:cNvPr id="1026" name="Picture 2" descr="\\srv\ОБЩАЯ\Отдел антидопингового обеспечения\Новая папка\Новая папка\image-05-09-23-04-49-2.heic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3" b="9149"/>
          <a:stretch/>
        </p:blipFill>
        <p:spPr bwMode="auto">
          <a:xfrm>
            <a:off x="3248505" y="3588582"/>
            <a:ext cx="4002899" cy="287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883" y="2429481"/>
            <a:ext cx="1895475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F8F71C26-4471-97E1-9E6F-22BF3C518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578" y="3591526"/>
            <a:ext cx="4355298" cy="288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598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25719D-1058-4E52-8E67-F45E3BAD70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7"/>
          <a:stretch/>
        </p:blipFill>
        <p:spPr>
          <a:xfrm>
            <a:off x="329419" y="234613"/>
            <a:ext cx="10838710" cy="6346942"/>
          </a:xfrm>
          <a:prstGeom prst="rect">
            <a:avLst/>
          </a:prstGeom>
        </p:spPr>
      </p:pic>
      <p:pic>
        <p:nvPicPr>
          <p:cNvPr id="1028" name="Picture 4" descr="C:\Users\Musienkoaa\Desktop\IMG_278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" t="5850" b="4149"/>
          <a:stretch/>
        </p:blipFill>
        <p:spPr bwMode="auto">
          <a:xfrm>
            <a:off x="7524750" y="206086"/>
            <a:ext cx="3643379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87287" y="6581554"/>
            <a:ext cx="3019647" cy="1382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634" y="2599404"/>
            <a:ext cx="30353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286140B0-556E-2A2B-CA85-9A6F47F40F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"/>
          <a:stretch/>
        </p:blipFill>
        <p:spPr bwMode="auto">
          <a:xfrm>
            <a:off x="8796270" y="2634912"/>
            <a:ext cx="2371859" cy="394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Musienkoaa\Desktop\iYGRBqDpxdQ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0" t="14148" r="14360" b="13847"/>
          <a:stretch/>
        </p:blipFill>
        <p:spPr bwMode="auto">
          <a:xfrm>
            <a:off x="7188409" y="1626824"/>
            <a:ext cx="1895698" cy="186176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8AEFDBFA-9A76-DDCC-86CB-0FD31F1C38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40" t="-4440" r="1" b="1"/>
          <a:stretch/>
        </p:blipFill>
        <p:spPr bwMode="auto">
          <a:xfrm>
            <a:off x="169673" y="80199"/>
            <a:ext cx="3757412" cy="250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459A44-37A3-C9AA-D6E5-7D3DD57B58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314" y="2739554"/>
            <a:ext cx="2918411" cy="384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74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0F6232-C03D-4828-A591-27420CFC3C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52" y="331317"/>
            <a:ext cx="10716472" cy="6361583"/>
          </a:xfrm>
          <a:prstGeom prst="rect">
            <a:avLst/>
          </a:prstGeom>
        </p:spPr>
      </p:pic>
      <p:pic>
        <p:nvPicPr>
          <p:cNvPr id="2050" name="Picture 2" descr="C:\Users\Musienkoaa\Desktop\2_MoDEQOBvw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3" t="18720" r="-1002" b="-8350"/>
          <a:stretch/>
        </p:blipFill>
        <p:spPr bwMode="auto">
          <a:xfrm>
            <a:off x="506994" y="331317"/>
            <a:ext cx="3631869" cy="258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2864074" y="1623814"/>
            <a:ext cx="2198138" cy="21401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0" t="37625" r="50463" b="44320"/>
          <a:stretch/>
        </p:blipFill>
        <p:spPr bwMode="auto">
          <a:xfrm>
            <a:off x="3024677" y="1733108"/>
            <a:ext cx="1876932" cy="189259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C:\Users\Musienkoaa\Desktop\oS-9KfAuxSM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7" t="2362" r="9764" b="-14233"/>
          <a:stretch/>
        </p:blipFill>
        <p:spPr bwMode="auto">
          <a:xfrm>
            <a:off x="6215616" y="2734615"/>
            <a:ext cx="2647507" cy="455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7415A12-4292-2464-1E61-E6F4A9BF0BC5}"/>
              </a:ext>
            </a:extLst>
          </p:cNvPr>
          <p:cNvSpPr/>
          <p:nvPr/>
        </p:nvSpPr>
        <p:spPr>
          <a:xfrm>
            <a:off x="506995" y="3429000"/>
            <a:ext cx="2708776" cy="24765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информационно- образовательных мероприятий по антидопингу </a:t>
            </a:r>
          </a:p>
        </p:txBody>
      </p:sp>
      <p:pic>
        <p:nvPicPr>
          <p:cNvPr id="5" name="Picture 7" descr="C:\Users\Musienkoaa\Desktop\iYGRBqDpxdQ.jpg">
            <a:extLst>
              <a:ext uri="{FF2B5EF4-FFF2-40B4-BE49-F238E27FC236}">
                <a16:creationId xmlns:a16="http://schemas.microsoft.com/office/drawing/2014/main" id="{BE46162B-F8B1-DD65-7A0A-250832F044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0" t="14148" r="14360" b="13847"/>
          <a:stretch/>
        </p:blipFill>
        <p:spPr bwMode="auto">
          <a:xfrm>
            <a:off x="3024677" y="1763940"/>
            <a:ext cx="1895698" cy="186176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undefined">
            <a:extLst>
              <a:ext uri="{FF2B5EF4-FFF2-40B4-BE49-F238E27FC236}">
                <a16:creationId xmlns:a16="http://schemas.microsoft.com/office/drawing/2014/main" id="{21C5EDBF-0D13-A5D2-E4C0-32D44BAB6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014" y="2734614"/>
            <a:ext cx="2351210" cy="395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565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1" r="7519" b="11330"/>
          <a:stretch/>
        </p:blipFill>
        <p:spPr bwMode="auto">
          <a:xfrm>
            <a:off x="2947719" y="3560720"/>
            <a:ext cx="4204812" cy="3018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34" y="397265"/>
            <a:ext cx="2261042" cy="3814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73"/>
          <a:stretch/>
        </p:blipFill>
        <p:spPr bwMode="auto">
          <a:xfrm>
            <a:off x="7314711" y="3555995"/>
            <a:ext cx="4390932" cy="297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33" r="3378"/>
          <a:stretch/>
        </p:blipFill>
        <p:spPr bwMode="auto">
          <a:xfrm>
            <a:off x="7314711" y="397265"/>
            <a:ext cx="4390932" cy="2882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"/>
          <a:stretch/>
        </p:blipFill>
        <p:spPr bwMode="auto">
          <a:xfrm>
            <a:off x="3083441" y="397266"/>
            <a:ext cx="4069089" cy="2882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173" y="2304470"/>
            <a:ext cx="1895475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15F4481-4751-9E45-0F6E-377C038D7A47}"/>
              </a:ext>
            </a:extLst>
          </p:cNvPr>
          <p:cNvSpPr/>
          <p:nvPr/>
        </p:nvSpPr>
        <p:spPr>
          <a:xfrm>
            <a:off x="388754" y="4211675"/>
            <a:ext cx="2363196" cy="177764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информационно- образовательных мероприятий по антидопингу </a:t>
            </a:r>
          </a:p>
        </p:txBody>
      </p:sp>
    </p:spTree>
    <p:extLst>
      <p:ext uri="{BB962C8B-B14F-4D97-AF65-F5344CB8AC3E}">
        <p14:creationId xmlns:p14="http://schemas.microsoft.com/office/powerpoint/2010/main" val="3256012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BDE6D7C-727D-164F-8A38-A358B439A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6967"/>
            <a:ext cx="10173916" cy="97427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«Антидопинг» на официальных сайтах</a:t>
            </a:r>
            <a:b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597D5B0-0485-6CC2-8345-8DED6B33D2E9}"/>
              </a:ext>
            </a:extLst>
          </p:cNvPr>
          <p:cNvSpPr/>
          <p:nvPr/>
        </p:nvSpPr>
        <p:spPr>
          <a:xfrm>
            <a:off x="154471" y="1832337"/>
            <a:ext cx="3959192" cy="7386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рганы управления физической культурой и спортом муниципальных образований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ХМАО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Югры</a:t>
            </a:r>
            <a:endParaRPr lang="ru-RU" sz="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A77CDA8B-AE9C-58E7-63B7-ADF0A57D3E80}"/>
              </a:ext>
            </a:extLst>
          </p:cNvPr>
          <p:cNvGraphicFramePr/>
          <p:nvPr/>
        </p:nvGraphicFramePr>
        <p:xfrm>
          <a:off x="4174201" y="2023918"/>
          <a:ext cx="3779030" cy="4724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99F4B3DE-7C20-0008-55E4-93C0679A2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1545" y="1832336"/>
            <a:ext cx="3601821" cy="738665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Физкультурно-спортивные организации ХМАО-Югры 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9A0A4A3B-0499-7D57-3444-5306112E0304}"/>
              </a:ext>
            </a:extLst>
          </p:cNvPr>
          <p:cNvGraphicFramePr/>
          <p:nvPr/>
        </p:nvGraphicFramePr>
        <p:xfrm>
          <a:off x="7831785" y="1992653"/>
          <a:ext cx="3962230" cy="4724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1FEE650-5353-8FB6-DFA5-034A24785560}"/>
              </a:ext>
            </a:extLst>
          </p:cNvPr>
          <p:cNvSpPr/>
          <p:nvPr/>
        </p:nvSpPr>
        <p:spPr>
          <a:xfrm>
            <a:off x="7803904" y="1832336"/>
            <a:ext cx="399011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Региональные спортивные федерации по видам спорта ХМАО-Югры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B574C3BA-EE10-01DD-879C-980D017D3148}"/>
              </a:ext>
            </a:extLst>
          </p:cNvPr>
          <p:cNvGraphicFramePr/>
          <p:nvPr/>
        </p:nvGraphicFramePr>
        <p:xfrm>
          <a:off x="126588" y="2203414"/>
          <a:ext cx="11540359" cy="4577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E04F6349-F442-2441-8A8B-815C2E10462B}"/>
              </a:ext>
            </a:extLst>
          </p:cNvPr>
          <p:cNvSpPr txBox="1"/>
          <p:nvPr/>
        </p:nvSpPr>
        <p:spPr>
          <a:xfrm rot="16200000">
            <a:off x="-1191256" y="3519513"/>
            <a:ext cx="2974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организаций</a:t>
            </a:r>
          </a:p>
        </p:txBody>
      </p:sp>
    </p:spTree>
    <p:extLst>
      <p:ext uri="{BB962C8B-B14F-4D97-AF65-F5344CB8AC3E}">
        <p14:creationId xmlns:p14="http://schemas.microsoft.com/office/powerpoint/2010/main" val="2388776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BDE6D7C-727D-164F-8A38-A358B439A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700872" cy="149059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«План мероприятий, направленных на предотвращение допинга в спорте и борьбу с ним» в программах спортивной подготовки по видам спорта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chemeClr val="tx1"/>
              </a:solidFill>
            </a:endParaRPr>
          </a:p>
        </p:txBody>
      </p:sp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2A54AEBF-F9FE-EE85-CD98-B705D72EA1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9229209"/>
              </p:ext>
            </p:extLst>
          </p:nvPr>
        </p:nvGraphicFramePr>
        <p:xfrm>
          <a:off x="1493380" y="1716505"/>
          <a:ext cx="7891252" cy="48158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2048C05-558B-C8F8-47BE-4BB160AFB419}"/>
              </a:ext>
            </a:extLst>
          </p:cNvPr>
          <p:cNvSpPr txBox="1"/>
          <p:nvPr/>
        </p:nvSpPr>
        <p:spPr>
          <a:xfrm rot="16200000">
            <a:off x="-204553" y="3454160"/>
            <a:ext cx="3026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организаций</a:t>
            </a:r>
          </a:p>
        </p:txBody>
      </p:sp>
    </p:spTree>
    <p:extLst>
      <p:ext uri="{BB962C8B-B14F-4D97-AF65-F5344CB8AC3E}">
        <p14:creationId xmlns:p14="http://schemas.microsoft.com/office/powerpoint/2010/main" val="2673115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BDE6D7C-727D-164F-8A38-A358B439A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79829"/>
            <a:ext cx="9631613" cy="120684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Назначение лица, ответственного за антидопинговую работу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BBF9EC-7CC0-E7B4-CE99-59394B7F7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79" y="2596078"/>
            <a:ext cx="499915" cy="3078747"/>
          </a:xfrm>
          <a:prstGeom prst="rect">
            <a:avLst/>
          </a:prstGeom>
        </p:spPr>
      </p:pic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4249C333-3023-F24D-9CAB-2B0A445D4A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0062098"/>
              </p:ext>
            </p:extLst>
          </p:nvPr>
        </p:nvGraphicFramePr>
        <p:xfrm>
          <a:off x="1202994" y="1183175"/>
          <a:ext cx="7725742" cy="5410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02588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5ABA429-B254-4E0D-F78A-361E9F3A8BE9}"/>
              </a:ext>
            </a:extLst>
          </p:cNvPr>
          <p:cNvSpPr txBox="1">
            <a:spLocks/>
          </p:cNvSpPr>
          <p:nvPr/>
        </p:nvSpPr>
        <p:spPr>
          <a:xfrm>
            <a:off x="0" y="207814"/>
            <a:ext cx="9853448" cy="15805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Онлайн-курс «Ценности спорта» </a:t>
            </a:r>
          </a:p>
          <a:p>
            <a:pPr marL="0" indent="0" algn="ctr">
              <a:buNone/>
            </a:pP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(обучающиеся с 7 до 14 лет)  </a:t>
            </a:r>
          </a:p>
        </p:txBody>
      </p:sp>
      <p:graphicFrame>
        <p:nvGraphicFramePr>
          <p:cNvPr id="5" name="Объект 5">
            <a:extLst>
              <a:ext uri="{FF2B5EF4-FFF2-40B4-BE49-F238E27FC236}">
                <a16:creationId xmlns:a16="http://schemas.microsoft.com/office/drawing/2014/main" id="{EA26DFE3-1F96-8C27-BEC9-EF14ED0BBF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6934808"/>
              </p:ext>
            </p:extLst>
          </p:nvPr>
        </p:nvGraphicFramePr>
        <p:xfrm>
          <a:off x="349260" y="652657"/>
          <a:ext cx="9154928" cy="5859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795513A-5D87-933F-39FC-828A494B705B}"/>
              </a:ext>
            </a:extLst>
          </p:cNvPr>
          <p:cNvSpPr txBox="1"/>
          <p:nvPr/>
        </p:nvSpPr>
        <p:spPr>
          <a:xfrm rot="16200000">
            <a:off x="-592391" y="2953091"/>
            <a:ext cx="3026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организаций</a:t>
            </a:r>
          </a:p>
        </p:txBody>
      </p:sp>
    </p:spTree>
    <p:extLst>
      <p:ext uri="{BB962C8B-B14F-4D97-AF65-F5344CB8AC3E}">
        <p14:creationId xmlns:p14="http://schemas.microsoft.com/office/powerpoint/2010/main" val="4279146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5">
            <a:extLst>
              <a:ext uri="{FF2B5EF4-FFF2-40B4-BE49-F238E27FC236}">
                <a16:creationId xmlns:a16="http://schemas.microsoft.com/office/drawing/2014/main" id="{39EEC4AD-5853-9B16-CB02-33A4B7C849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2815335"/>
              </p:ext>
            </p:extLst>
          </p:nvPr>
        </p:nvGraphicFramePr>
        <p:xfrm>
          <a:off x="456128" y="1030310"/>
          <a:ext cx="9664700" cy="5536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Объект 2">
            <a:extLst>
              <a:ext uri="{FF2B5EF4-FFF2-40B4-BE49-F238E27FC236}">
                <a16:creationId xmlns:a16="http://schemas.microsoft.com/office/drawing/2014/main" id="{DCC07129-E5A3-A01A-A8F8-FB4852415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128" y="290945"/>
            <a:ext cx="8590821" cy="1706547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Онлайн-курс «Антидопинг» </a:t>
            </a:r>
          </a:p>
          <a:p>
            <a:pPr marL="0" indent="0" algn="ctr">
              <a:buNone/>
            </a:pPr>
            <a:r>
              <a:rPr lang="ru-RU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(обучающиеся старше 14 лет)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indent="0" algn="ctr">
              <a:buNone/>
            </a:pP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33BE06-E6F8-299B-A2E2-7470B0DB83F9}"/>
              </a:ext>
            </a:extLst>
          </p:cNvPr>
          <p:cNvSpPr txBox="1"/>
          <p:nvPr/>
        </p:nvSpPr>
        <p:spPr>
          <a:xfrm rot="16200000">
            <a:off x="-1057139" y="3244334"/>
            <a:ext cx="3026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организаций</a:t>
            </a:r>
          </a:p>
        </p:txBody>
      </p:sp>
    </p:spTree>
    <p:extLst>
      <p:ext uri="{BB962C8B-B14F-4D97-AF65-F5344CB8AC3E}">
        <p14:creationId xmlns:p14="http://schemas.microsoft.com/office/powerpoint/2010/main" val="3431559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5">
            <a:extLst>
              <a:ext uri="{FF2B5EF4-FFF2-40B4-BE49-F238E27FC236}">
                <a16:creationId xmlns:a16="http://schemas.microsoft.com/office/drawing/2014/main" id="{39EEC4AD-5853-9B16-CB02-33A4B7C849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7657412"/>
              </p:ext>
            </p:extLst>
          </p:nvPr>
        </p:nvGraphicFramePr>
        <p:xfrm>
          <a:off x="456128" y="1030310"/>
          <a:ext cx="9664700" cy="5536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Объект 2">
            <a:extLst>
              <a:ext uri="{FF2B5EF4-FFF2-40B4-BE49-F238E27FC236}">
                <a16:creationId xmlns:a16="http://schemas.microsoft.com/office/drawing/2014/main" id="{DCC07129-E5A3-A01A-A8F8-FB4852415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13422"/>
            <a:ext cx="9664700" cy="1706547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Онлайн-курс «Антидопинг» </a:t>
            </a:r>
          </a:p>
          <a:p>
            <a:pPr marL="0" indent="0" algn="ctr"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(тренеры-преподаватели)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indent="0" algn="ctr">
              <a:buNone/>
            </a:pP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A0A43D-157B-C59B-DFA7-202BDFFCB55C}"/>
              </a:ext>
            </a:extLst>
          </p:cNvPr>
          <p:cNvSpPr txBox="1"/>
          <p:nvPr/>
        </p:nvSpPr>
        <p:spPr>
          <a:xfrm rot="16200000">
            <a:off x="-872472" y="3244334"/>
            <a:ext cx="3026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организаций</a:t>
            </a:r>
          </a:p>
        </p:txBody>
      </p:sp>
    </p:spTree>
    <p:extLst>
      <p:ext uri="{BB962C8B-B14F-4D97-AF65-F5344CB8AC3E}">
        <p14:creationId xmlns:p14="http://schemas.microsoft.com/office/powerpoint/2010/main" val="1773601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FD1BE41B-1B5A-4C12-9ACF-DB23B56B7B8E}"/>
              </a:ext>
            </a:extLst>
          </p:cNvPr>
          <p:cNvCxnSpPr/>
          <p:nvPr/>
        </p:nvCxnSpPr>
        <p:spPr>
          <a:xfrm>
            <a:off x="6816725" y="4437063"/>
            <a:ext cx="574675" cy="504825"/>
          </a:xfrm>
          <a:prstGeom prst="straightConnector1">
            <a:avLst/>
          </a:prstGeom>
          <a:ln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527672" y="2015151"/>
            <a:ext cx="72439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Всемирный антидопинговый кодекс ВАДА 2021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(4-я редакция)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Международные стандарты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FB9855F1-8A6A-48F2-AC2F-7FD47F0E2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232" y="176345"/>
            <a:ext cx="9458850" cy="13208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Нормативные документы, регулирующие антидопинговую деятельность на международном уровне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420A48-FD54-46D2-410F-D1D12005B1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806" y="4209631"/>
            <a:ext cx="1611892" cy="226501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2E12EB0-8E56-AE13-9242-138DC68C0B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225" y="4220357"/>
            <a:ext cx="1707719" cy="226501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B148003-172E-92CA-DEA3-7EA4D3DBC5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" y="4225721"/>
            <a:ext cx="1707719" cy="226501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5F4B9F2-A3EA-AD21-D49B-81EEF9E3E4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219" y="4209631"/>
            <a:ext cx="1707719" cy="227574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2CB09A5-E811-A7B2-AD49-2F8BD4A3CF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041" y="4209632"/>
            <a:ext cx="1707719" cy="227574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37ECFB4-2EF5-22CF-C982-EF2FE73D0F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705" y="4225721"/>
            <a:ext cx="1699423" cy="226501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73F2120-3DAB-6D7E-C8B3-E104489F35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761" y="1151648"/>
            <a:ext cx="2033734" cy="273054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DC33EA8-62C5-3566-CFF9-45DF7AAE3C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47565" y="4220357"/>
            <a:ext cx="1657005" cy="227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347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5">
            <a:extLst>
              <a:ext uri="{FF2B5EF4-FFF2-40B4-BE49-F238E27FC236}">
                <a16:creationId xmlns:a16="http://schemas.microsoft.com/office/drawing/2014/main" id="{39EEC4AD-5853-9B16-CB02-33A4B7C849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3714688"/>
              </p:ext>
            </p:extLst>
          </p:nvPr>
        </p:nvGraphicFramePr>
        <p:xfrm>
          <a:off x="456128" y="1030310"/>
          <a:ext cx="9664700" cy="5536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Объект 2">
            <a:extLst>
              <a:ext uri="{FF2B5EF4-FFF2-40B4-BE49-F238E27FC236}">
                <a16:creationId xmlns:a16="http://schemas.microsoft.com/office/drawing/2014/main" id="{DCC07129-E5A3-A01A-A8F8-FB4852415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12116"/>
            <a:ext cx="9403306" cy="22990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Онлайн-курс «Антидопинг» </a:t>
            </a:r>
          </a:p>
          <a:p>
            <a:pPr marL="0" indent="0" algn="ctr">
              <a:buNone/>
            </a:pP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(специалисты ФК и С, ответственные за антидопинговую работу)</a:t>
            </a:r>
          </a:p>
          <a:p>
            <a:pPr marL="0" indent="0" algn="ctr">
              <a:buNone/>
            </a:pPr>
            <a:r>
              <a:rPr lang="ru-RU" sz="2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indent="0" algn="ctr">
              <a:buNone/>
            </a:pP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A81FFE-C059-F3FC-90C7-46387C0E58ED}"/>
              </a:ext>
            </a:extLst>
          </p:cNvPr>
          <p:cNvSpPr txBox="1"/>
          <p:nvPr/>
        </p:nvSpPr>
        <p:spPr>
          <a:xfrm rot="16200000">
            <a:off x="-579512" y="3507483"/>
            <a:ext cx="3026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организаций</a:t>
            </a:r>
          </a:p>
        </p:txBody>
      </p:sp>
    </p:spTree>
    <p:extLst>
      <p:ext uri="{BB962C8B-B14F-4D97-AF65-F5344CB8AC3E}">
        <p14:creationId xmlns:p14="http://schemas.microsoft.com/office/powerpoint/2010/main" val="171092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1884" y="196283"/>
            <a:ext cx="9398833" cy="59871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Информирование спортивного сообщества автономного округа о мерах ответственности за нарушение антидопинговых правил, пропаганды нетерпимого отношения к допингу в спорте в социальных сетях, средствах массовой информации, официальных интернет ресурсах</a:t>
            </a:r>
            <a:endParaRPr lang="ru-RU" sz="2400" dirty="0"/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E2F77888-6606-838E-6E79-A82C355C28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2629790"/>
              </p:ext>
            </p:extLst>
          </p:nvPr>
        </p:nvGraphicFramePr>
        <p:xfrm>
          <a:off x="849528" y="1774078"/>
          <a:ext cx="8184113" cy="48876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89222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FB2445BA-7A08-2319-02E8-1C07640290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5877435"/>
              </p:ext>
            </p:extLst>
          </p:nvPr>
        </p:nvGraphicFramePr>
        <p:xfrm>
          <a:off x="1393903" y="930672"/>
          <a:ext cx="8251902" cy="57520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89971">
                  <a:extLst>
                    <a:ext uri="{9D8B030D-6E8A-4147-A177-3AD203B41FA5}">
                      <a16:colId xmlns:a16="http://schemas.microsoft.com/office/drawing/2014/main" val="1834332707"/>
                    </a:ext>
                  </a:extLst>
                </a:gridCol>
                <a:gridCol w="2888165">
                  <a:extLst>
                    <a:ext uri="{9D8B030D-6E8A-4147-A177-3AD203B41FA5}">
                      <a16:colId xmlns:a16="http://schemas.microsoft.com/office/drawing/2014/main" val="538279749"/>
                    </a:ext>
                  </a:extLst>
                </a:gridCol>
                <a:gridCol w="1973766">
                  <a:extLst>
                    <a:ext uri="{9D8B030D-6E8A-4147-A177-3AD203B41FA5}">
                      <a16:colId xmlns:a16="http://schemas.microsoft.com/office/drawing/2014/main" val="1609776115"/>
                    </a:ext>
                  </a:extLst>
                </a:gridCol>
              </a:tblGrid>
              <a:tr h="6974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образование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балл  антидопинговой деятельности муниципального образования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муниципального образования в рейтинге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9509661"/>
                  </a:ext>
                </a:extLst>
              </a:tr>
              <a:tr h="2276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 Когалым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3562509"/>
                  </a:ext>
                </a:extLst>
              </a:tr>
              <a:tr h="2276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Сургутский район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2082731"/>
                  </a:ext>
                </a:extLst>
              </a:tr>
              <a:tr h="2276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 Нижневартовск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29830835"/>
                  </a:ext>
                </a:extLst>
              </a:tr>
              <a:tr h="2276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 Мегион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2028712"/>
                  </a:ext>
                </a:extLst>
              </a:tr>
              <a:tr h="2276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 Лангепас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095076"/>
                  </a:ext>
                </a:extLst>
              </a:tr>
              <a:tr h="2276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 Сургут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88,4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3764787"/>
                  </a:ext>
                </a:extLst>
              </a:tr>
              <a:tr h="2732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 Югорск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30606241"/>
                  </a:ext>
                </a:extLst>
              </a:tr>
              <a:tr h="2276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Белоярский район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18679249"/>
                  </a:ext>
                </a:extLst>
              </a:tr>
              <a:tr h="2276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 Нефтеюганск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50530691"/>
                  </a:ext>
                </a:extLst>
              </a:tr>
              <a:tr h="2276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 Покачи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85791549"/>
                  </a:ext>
                </a:extLst>
              </a:tr>
              <a:tr h="2276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 Нягань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97803140"/>
                  </a:ext>
                </a:extLst>
              </a:tr>
              <a:tr h="2276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Октябрьский район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8480008"/>
                  </a:ext>
                </a:extLst>
              </a:tr>
              <a:tr h="2276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Нефтеюганский район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1143504"/>
                  </a:ext>
                </a:extLst>
              </a:tr>
              <a:tr h="2276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Кондинский район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0988619"/>
                  </a:ext>
                </a:extLst>
              </a:tr>
              <a:tr h="2276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 Пыть-Ях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1262424"/>
                  </a:ext>
                </a:extLst>
              </a:tr>
              <a:tr h="2276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Советский район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81942911"/>
                  </a:ext>
                </a:extLst>
              </a:tr>
              <a:tr h="2276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 Ханты-Мансийск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61891063"/>
                  </a:ext>
                </a:extLst>
              </a:tr>
              <a:tr h="2276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 Радужный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69,5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49883264"/>
                  </a:ext>
                </a:extLst>
              </a:tr>
              <a:tr h="2276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Нижневартовский район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01613509"/>
                  </a:ext>
                </a:extLst>
              </a:tr>
              <a:tr h="2276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Ханты-Мансийский район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53834047"/>
                  </a:ext>
                </a:extLst>
              </a:tr>
              <a:tr h="2276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Березовский район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34801507"/>
                  </a:ext>
                </a:extLst>
              </a:tr>
              <a:tr h="2276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 Урай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88" marR="7188" marT="71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757488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4414DAA-74A0-7C97-714B-86892D7FAC2D}"/>
              </a:ext>
            </a:extLst>
          </p:cNvPr>
          <p:cNvSpPr txBox="1"/>
          <p:nvPr/>
        </p:nvSpPr>
        <p:spPr>
          <a:xfrm>
            <a:off x="1892918" y="7342"/>
            <a:ext cx="70615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 оценки антидопинговой деятельности органов управления в области физической культуры и спорта в Ханты-Мансийском автономном округе - Югре за 2024 год </a:t>
            </a:r>
          </a:p>
        </p:txBody>
      </p:sp>
    </p:spTree>
    <p:extLst>
      <p:ext uri="{BB962C8B-B14F-4D97-AF65-F5344CB8AC3E}">
        <p14:creationId xmlns:p14="http://schemas.microsoft.com/office/powerpoint/2010/main" val="15142697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BEC67E7-6DE4-37F8-FBBF-7C32A842E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D992E1-B4C7-1B3B-602D-6807B5D07A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07" t="17886" r="3232" b="6504"/>
          <a:stretch/>
        </p:blipFill>
        <p:spPr>
          <a:xfrm>
            <a:off x="453483" y="1063083"/>
            <a:ext cx="11285034" cy="51853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C4995D-371A-6CDD-A5D6-2E3022F954ED}"/>
              </a:ext>
            </a:extLst>
          </p:cNvPr>
          <p:cNvSpPr txBox="1"/>
          <p:nvPr/>
        </p:nvSpPr>
        <p:spPr>
          <a:xfrm>
            <a:off x="901185" y="347990"/>
            <a:ext cx="85966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1B190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Рейтинг регионов на сайте РАА «РУСАДА» 2024 год</a:t>
            </a:r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1BFB331-5926-05AF-9D79-4F83664BA0EE}"/>
              </a:ext>
            </a:extLst>
          </p:cNvPr>
          <p:cNvSpPr/>
          <p:nvPr/>
        </p:nvSpPr>
        <p:spPr>
          <a:xfrm>
            <a:off x="571499" y="4823460"/>
            <a:ext cx="11029951" cy="182880"/>
          </a:xfrm>
          <a:prstGeom prst="rect">
            <a:avLst/>
          </a:prstGeom>
          <a:solidFill>
            <a:srgbClr val="00B0F0">
              <a:alpha val="2196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6446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1295DD-D223-4328-B78F-D12C9BE12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7" y="512692"/>
            <a:ext cx="10515600" cy="14499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 ХМАО-Югры «Центр спортивной подготовки сборных команд – Югры»</a:t>
            </a:r>
            <a:b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 Антидопингового обеспечения</a:t>
            </a:r>
            <a:b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тел: 8 (3467) 33-53-06</a:t>
            </a:r>
            <a:b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Адрес: г. Ханты-Мансийск ул. Отрадная 9</a:t>
            </a:r>
            <a:b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623" y="2521352"/>
            <a:ext cx="2469081" cy="2374033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EA3F56-4A32-F1C7-82A7-34BC7B52F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00" y="2381358"/>
            <a:ext cx="2519030" cy="25190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20998" y="3517652"/>
            <a:ext cx="4093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Отдел антидопингового обеспечения</a:t>
            </a:r>
            <a:r>
              <a:rPr lang="ru-RU" b="1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788B2F-8DD2-CDE0-B023-C84D8E3496FD}"/>
              </a:ext>
            </a:extLst>
          </p:cNvPr>
          <p:cNvSpPr txBox="1"/>
          <p:nvPr/>
        </p:nvSpPr>
        <p:spPr>
          <a:xfrm>
            <a:off x="3520998" y="3048726"/>
            <a:ext cx="6105292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https://www.csp-ugra.ru/uchrezhdeniya/</a:t>
            </a:r>
            <a:br>
              <a:rPr lang="ru-RU" sz="18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dokumenty</a:t>
            </a:r>
            <a:r>
              <a:rPr lang="en-US" sz="18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8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meditsinskoe-obespecheniya</a:t>
            </a:r>
            <a:r>
              <a:rPr lang="en-US" sz="18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br>
              <a:rPr lang="ru-RU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3690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02A7D7-E353-492E-8640-EDE55A5E8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0312" y="67978"/>
            <a:ext cx="9305910" cy="13208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Документы регулирующие антидопинговую деятельность в Российской Федерации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B23E97-E79F-4A75-B563-DC9303F2D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633" y="1761023"/>
            <a:ext cx="9974765" cy="470309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0" i="0" dirty="0">
                <a:solidFill>
                  <a:srgbClr val="2227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 закон от 4 декабря 2007 г. N 329-ФЗ </a:t>
            </a:r>
            <a:r>
              <a:rPr lang="ru-RU" sz="2000" dirty="0">
                <a:solidFill>
                  <a:srgbClr val="2227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0" i="0" dirty="0">
                <a:solidFill>
                  <a:srgbClr val="2227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 физической культуре и спорте в Российской Федерации»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0" i="0" dirty="0">
                <a:solidFill>
                  <a:srgbClr val="2227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Приказ Министерства спорта РФ от 24 июня 2021 г. N 464</a:t>
            </a:r>
            <a:r>
              <a:rPr lang="ru-RU" sz="2000" dirty="0">
                <a:solidFill>
                  <a:srgbClr val="2227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«Об утверждении Общероссийских антидопинговых правил»</a:t>
            </a:r>
            <a:r>
              <a:rPr lang="ru-RU" sz="2000" b="0" i="0" dirty="0">
                <a:solidFill>
                  <a:srgbClr val="2227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rgbClr val="2227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развития физической культуры и спорта в Российской Федерации на период до 2030 года 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rgbClr val="2227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Концепция развития детско-юношеского спорта в Российской Федерации до 2030 года 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b="0" i="0" dirty="0">
                <a:solidFill>
                  <a:srgbClr val="2227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Концепция подготовки спортивного резерва в Российской Федерации до 2025 года 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Концепция развития дополнительного образования детей до 2030 года</a:t>
            </a:r>
          </a:p>
        </p:txBody>
      </p:sp>
    </p:spTree>
    <p:extLst>
      <p:ext uri="{BB962C8B-B14F-4D97-AF65-F5344CB8AC3E}">
        <p14:creationId xmlns:p14="http://schemas.microsoft.com/office/powerpoint/2010/main" val="1264290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D1AE5E-6308-4652-ADE0-794CF971B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827" y="124881"/>
            <a:ext cx="9226888" cy="13208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Документы, регламентирующие антидопинговую деятельность БУ «ЦСПСКЮ»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8E18C99C-53F6-EC90-B1BF-7B28492D4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827" y="1077685"/>
            <a:ext cx="10578673" cy="5535386"/>
          </a:xfrm>
        </p:spPr>
        <p:txBody>
          <a:bodyPr>
            <a:normAutofit fontScale="25000" lnSpcReduction="20000"/>
          </a:bodyPr>
          <a:lstStyle/>
          <a:p>
            <a:r>
              <a:rPr lang="ru-RU" sz="5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Концепция развития физической культуры и спорта в Ханты – Мансийском автономном округе Югре на период до 2030 года; </a:t>
            </a:r>
          </a:p>
          <a:p>
            <a:r>
              <a:rPr lang="ru-RU" sz="5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Программа развития детско-юношеского спорта в Ханты-Мансийском автономном округе - Югре до 2030 года и План мероприятий Ханты-Мансийского автономного округа - Югры по реализации Концепции развития детско-юношеского спорта в Российской Федерации до 2030 года;</a:t>
            </a:r>
          </a:p>
          <a:p>
            <a:r>
              <a:rPr lang="ru-RU" sz="5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Стратегия развития врачебно-физкультурной службы в Ханты-Мансийском автономном округе -Югре на период до 2030 года;</a:t>
            </a:r>
          </a:p>
          <a:p>
            <a:r>
              <a:rPr lang="ru-RU" sz="5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Комплекс мер антидопинговой политики в Ханты – Мансийском автономном округе – Югре;</a:t>
            </a:r>
          </a:p>
          <a:p>
            <a:r>
              <a:rPr lang="ru-RU" sz="5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Соглашение о сотрудничестве и информационном взаимодействии в сфере медицинского и медико-биологического обеспечения спортсменов спортивных сборных команд Ханты-Мансийского автономного округа – Югры и Бюджетным учреждением «Клинический врачебно-физкультурный диспансер» </a:t>
            </a:r>
          </a:p>
          <a:p>
            <a:r>
              <a:rPr lang="ru-RU" sz="5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Соглашение о сотрудничестве Бюджетного учреждения Ханты-Мансийского автономного округа – Югры «Центр спортивной подготовки сборных команд –Югры» и физкультурно-спортивными организациями, осуществляющими подготовку спортивного резерва»;</a:t>
            </a:r>
          </a:p>
          <a:p>
            <a:r>
              <a:rPr lang="ru-RU" sz="5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Соглашение о сотрудничестве между Бюджетным учреждением Ханты-Мансийского автономного округа – Югры «Центр спортивной подготовки сборных команд Югры» и спортивной федерацией (по виду спорта);</a:t>
            </a:r>
          </a:p>
          <a:p>
            <a:r>
              <a:rPr lang="ru-RU" sz="5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Порядок взаимодействия Бюджетного учреждения Ханты-Мансийского автономного округа – Югры «Центр спортивной подготовки сборных команд Югры» с организациями, осуществляющими спортивную подготовку на территории Хаты-Мансийского автономного округа – Югры, по вопросам предотвращения допинга в спорте и борьбе с ним;</a:t>
            </a:r>
          </a:p>
          <a:p>
            <a:r>
              <a:rPr lang="ru-RU" sz="5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Соглашения о сотрудничестве между Бюджетным учреждением Ханты-Мансийского автономного округа – Югры «Центр спортивной подготовки сборных команд Югры» и высшими учебными заведениями по направлению «физическая культура и спорт»; </a:t>
            </a:r>
          </a:p>
          <a:p>
            <a:r>
              <a:rPr lang="ru-RU" sz="5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Приказ Департамента здравоохранения автономного округа «Об организации медико-биологического обеспечения спортивных сборных команд Югры;</a:t>
            </a:r>
          </a:p>
          <a:p>
            <a:r>
              <a:rPr lang="ru-RU" sz="5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Пятисторонний приказ «Об организации работы комплексных научных групп».</a:t>
            </a:r>
          </a:p>
          <a:p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2744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2A25663-AB39-4230-9793-9CBB736B1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65645"/>
            <a:ext cx="9740900" cy="4726709"/>
          </a:xfrm>
        </p:spPr>
        <p:txBody>
          <a:bodyPr>
            <a:normAutofit fontScale="92500" lnSpcReduction="20000"/>
          </a:bodyPr>
          <a:lstStyle/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endParaRPr lang="ru-RU" sz="33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-Концепция развития физической культуры и спорта в Ханты – Мансийском автономном округе Югре на период до 2030 года </a:t>
            </a: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Программа развития детско-юношеского спорта в Ханты-Мансийском автономном округе - Югре до 2030 года и План мероприятий Ханты-Мансийского автономного округа - Югры по реализации Концепции развития детско-юношеского спорта в Российской Федерации до 2030 года, I этап (2022 - 2024 годы) </a:t>
            </a: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Комплекс мер антидопинговой политики в Ханты – Мансийском автономном округе – Югре</a:t>
            </a: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ru-RU" sz="35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ADB7C84-8CEA-55F7-C7C4-38956B94DF5D}"/>
              </a:ext>
            </a:extLst>
          </p:cNvPr>
          <p:cNvSpPr txBox="1">
            <a:spLocks/>
          </p:cNvSpPr>
          <p:nvPr/>
        </p:nvSpPr>
        <p:spPr>
          <a:xfrm>
            <a:off x="65657" y="132942"/>
            <a:ext cx="9305910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 регулирующие антидопинговую деятельность в ХМАО-Югре</a:t>
            </a:r>
          </a:p>
        </p:txBody>
      </p:sp>
    </p:spTree>
    <p:extLst>
      <p:ext uri="{BB962C8B-B14F-4D97-AF65-F5344CB8AC3E}">
        <p14:creationId xmlns:p14="http://schemas.microsoft.com/office/powerpoint/2010/main" val="808809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>
            <a:extLst>
              <a:ext uri="{FF2B5EF4-FFF2-40B4-BE49-F238E27FC236}">
                <a16:creationId xmlns:a16="http://schemas.microsoft.com/office/drawing/2014/main" id="{46D6328D-352D-560C-9161-C2B9F41B8DFC}"/>
              </a:ext>
            </a:extLst>
          </p:cNvPr>
          <p:cNvSpPr/>
          <p:nvPr/>
        </p:nvSpPr>
        <p:spPr>
          <a:xfrm>
            <a:off x="1535777" y="859555"/>
            <a:ext cx="1842838" cy="173052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2EA1E6B1-44C6-478F-D908-89411B93D7FD}"/>
              </a:ext>
            </a:extLst>
          </p:cNvPr>
          <p:cNvSpPr/>
          <p:nvPr/>
        </p:nvSpPr>
        <p:spPr>
          <a:xfrm>
            <a:off x="4279644" y="948851"/>
            <a:ext cx="2237318" cy="203592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687B008F-E79F-0302-325E-2A7BF3A36F5D}"/>
              </a:ext>
            </a:extLst>
          </p:cNvPr>
          <p:cNvSpPr/>
          <p:nvPr/>
        </p:nvSpPr>
        <p:spPr>
          <a:xfrm>
            <a:off x="3088878" y="3359163"/>
            <a:ext cx="4767653" cy="115383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учреждением Ханты-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Мансисйкого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автономного округа - Югры  «Центр спортивной подготовки сборных команд Югры»</a:t>
            </a:r>
          </a:p>
        </p:txBody>
      </p:sp>
      <p:sp>
        <p:nvSpPr>
          <p:cNvPr id="14" name="Стрелка вправо 14">
            <a:extLst>
              <a:ext uri="{FF2B5EF4-FFF2-40B4-BE49-F238E27FC236}">
                <a16:creationId xmlns:a16="http://schemas.microsoft.com/office/drawing/2014/main" id="{809CBE65-C2DF-C914-19F3-BA281E380F27}"/>
              </a:ext>
            </a:extLst>
          </p:cNvPr>
          <p:cNvSpPr/>
          <p:nvPr/>
        </p:nvSpPr>
        <p:spPr>
          <a:xfrm rot="6428621" flipV="1">
            <a:off x="4100958" y="4571007"/>
            <a:ext cx="375013" cy="205576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5">
            <a:extLst>
              <a:ext uri="{FF2B5EF4-FFF2-40B4-BE49-F238E27FC236}">
                <a16:creationId xmlns:a16="http://schemas.microsoft.com/office/drawing/2014/main" id="{F1E77B00-C1E8-DC8D-1A09-EECE1439FB29}"/>
              </a:ext>
            </a:extLst>
          </p:cNvPr>
          <p:cNvSpPr/>
          <p:nvPr/>
        </p:nvSpPr>
        <p:spPr>
          <a:xfrm rot="4940726">
            <a:off x="6360486" y="4602069"/>
            <a:ext cx="380798" cy="192125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935522DF-2285-4217-541B-AA4DDA012BE2}"/>
              </a:ext>
            </a:extLst>
          </p:cNvPr>
          <p:cNvSpPr/>
          <p:nvPr/>
        </p:nvSpPr>
        <p:spPr>
          <a:xfrm>
            <a:off x="3043957" y="4904529"/>
            <a:ext cx="2040776" cy="188269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Организации, реализующие дополнительные образовательные программы спортивной подготовки в ХМАО-Югре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AD717F2B-6770-5668-2A10-364457F8BF60}"/>
              </a:ext>
            </a:extLst>
          </p:cNvPr>
          <p:cNvSpPr/>
          <p:nvPr/>
        </p:nvSpPr>
        <p:spPr>
          <a:xfrm>
            <a:off x="8354709" y="4004058"/>
            <a:ext cx="2294118" cy="22779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учреждение «Клинический врачебно-физкультурный диспансер»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5B563AF8-4F83-27A6-358B-EF528BAD7B9F}"/>
              </a:ext>
            </a:extLst>
          </p:cNvPr>
          <p:cNvSpPr/>
          <p:nvPr/>
        </p:nvSpPr>
        <p:spPr>
          <a:xfrm>
            <a:off x="5701946" y="4979840"/>
            <a:ext cx="1939014" cy="17320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Региональные спортивные федерации по видам спорта ХМАО-Югры</a:t>
            </a:r>
          </a:p>
        </p:txBody>
      </p:sp>
      <p:sp>
        <p:nvSpPr>
          <p:cNvPr id="20" name="Стрелка вправо 14">
            <a:extLst>
              <a:ext uri="{FF2B5EF4-FFF2-40B4-BE49-F238E27FC236}">
                <a16:creationId xmlns:a16="http://schemas.microsoft.com/office/drawing/2014/main" id="{14E92BE5-5020-CD62-C774-F85D349FA0A5}"/>
              </a:ext>
            </a:extLst>
          </p:cNvPr>
          <p:cNvSpPr/>
          <p:nvPr/>
        </p:nvSpPr>
        <p:spPr>
          <a:xfrm rot="5400000">
            <a:off x="5266472" y="3002016"/>
            <a:ext cx="263660" cy="356644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D0A0AF-22B0-72FF-E4AE-58AFC13012AD}"/>
              </a:ext>
            </a:extLst>
          </p:cNvPr>
          <p:cNvSpPr txBox="1"/>
          <p:nvPr/>
        </p:nvSpPr>
        <p:spPr>
          <a:xfrm>
            <a:off x="4389490" y="1251857"/>
            <a:ext cx="20176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физической культуры и спорта Ханты-Мансийского автономного округа-Югры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D030E494-5307-1211-96B6-CA5C24BA91A3}"/>
              </a:ext>
            </a:extLst>
          </p:cNvPr>
          <p:cNvSpPr/>
          <p:nvPr/>
        </p:nvSpPr>
        <p:spPr>
          <a:xfrm>
            <a:off x="7363973" y="872287"/>
            <a:ext cx="1842838" cy="173052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25" name="Стрелка вправо 12">
            <a:extLst>
              <a:ext uri="{FF2B5EF4-FFF2-40B4-BE49-F238E27FC236}">
                <a16:creationId xmlns:a16="http://schemas.microsoft.com/office/drawing/2014/main" id="{103F47FA-3609-36D7-B834-5355F22456FE}"/>
              </a:ext>
            </a:extLst>
          </p:cNvPr>
          <p:cNvSpPr/>
          <p:nvPr/>
        </p:nvSpPr>
        <p:spPr>
          <a:xfrm rot="948270">
            <a:off x="3405187" y="1887575"/>
            <a:ext cx="759576" cy="300552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F2291B3E-A091-EF7C-A545-11534202846A}"/>
              </a:ext>
            </a:extLst>
          </p:cNvPr>
          <p:cNvSpPr/>
          <p:nvPr/>
        </p:nvSpPr>
        <p:spPr>
          <a:xfrm>
            <a:off x="469389" y="4250567"/>
            <a:ext cx="2313954" cy="227303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DA38CE-9132-9265-CA4F-46D33B9B7102}"/>
              </a:ext>
            </a:extLst>
          </p:cNvPr>
          <p:cNvSpPr txBox="1"/>
          <p:nvPr/>
        </p:nvSpPr>
        <p:spPr>
          <a:xfrm>
            <a:off x="1634934" y="1196437"/>
            <a:ext cx="16322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спорта Российской Федерации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9DC479-43BB-8567-2B31-73F5C7CB47FC}"/>
              </a:ext>
            </a:extLst>
          </p:cNvPr>
          <p:cNvSpPr txBox="1"/>
          <p:nvPr/>
        </p:nvSpPr>
        <p:spPr>
          <a:xfrm>
            <a:off x="7363973" y="1228281"/>
            <a:ext cx="1842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Российское антидопинговое агентство «РУСАДА»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4AA4DC-3BDE-7311-B110-8FEFB2F2C804}"/>
              </a:ext>
            </a:extLst>
          </p:cNvPr>
          <p:cNvSpPr txBox="1"/>
          <p:nvPr/>
        </p:nvSpPr>
        <p:spPr>
          <a:xfrm>
            <a:off x="605978" y="4586144"/>
            <a:ext cx="20407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1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рганы управления физической культурой и спортом муниципальных образований Ханты-Мансийского автономного округа – Югры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2B5E368-634D-342B-8A1B-DE835FA3C354}"/>
              </a:ext>
            </a:extLst>
          </p:cNvPr>
          <p:cNvSpPr txBox="1">
            <a:spLocks/>
          </p:cNvSpPr>
          <p:nvPr/>
        </p:nvSpPr>
        <p:spPr>
          <a:xfrm>
            <a:off x="589383" y="142440"/>
            <a:ext cx="9170365" cy="8269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по направлению </a:t>
            </a:r>
          </a:p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антидопинговой деятельности</a:t>
            </a:r>
          </a:p>
        </p:txBody>
      </p:sp>
      <p:sp>
        <p:nvSpPr>
          <p:cNvPr id="9" name="Стрелка вправо 12">
            <a:extLst>
              <a:ext uri="{FF2B5EF4-FFF2-40B4-BE49-F238E27FC236}">
                <a16:creationId xmlns:a16="http://schemas.microsoft.com/office/drawing/2014/main" id="{48E3EA15-AC09-35B6-AE0A-91E5FFC86C65}"/>
              </a:ext>
            </a:extLst>
          </p:cNvPr>
          <p:cNvSpPr/>
          <p:nvPr/>
        </p:nvSpPr>
        <p:spPr>
          <a:xfrm rot="9836676">
            <a:off x="6566144" y="1882376"/>
            <a:ext cx="759576" cy="300552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2">
            <a:extLst>
              <a:ext uri="{FF2B5EF4-FFF2-40B4-BE49-F238E27FC236}">
                <a16:creationId xmlns:a16="http://schemas.microsoft.com/office/drawing/2014/main" id="{C168A1FA-19D9-7D5F-DBBD-916F87900FF5}"/>
              </a:ext>
            </a:extLst>
          </p:cNvPr>
          <p:cNvSpPr/>
          <p:nvPr/>
        </p:nvSpPr>
        <p:spPr>
          <a:xfrm rot="1799102">
            <a:off x="7782277" y="4146338"/>
            <a:ext cx="759576" cy="300552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2">
            <a:extLst>
              <a:ext uri="{FF2B5EF4-FFF2-40B4-BE49-F238E27FC236}">
                <a16:creationId xmlns:a16="http://schemas.microsoft.com/office/drawing/2014/main" id="{8C859900-9633-EEBE-ABD9-761C52608262}"/>
              </a:ext>
            </a:extLst>
          </p:cNvPr>
          <p:cNvSpPr/>
          <p:nvPr/>
        </p:nvSpPr>
        <p:spPr>
          <a:xfrm rot="8409153">
            <a:off x="2453690" y="4211178"/>
            <a:ext cx="759576" cy="300552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322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320F60-1573-5040-4F72-B11E706D4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724" y="0"/>
            <a:ext cx="9698566" cy="13208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функций в БУ «ЦСПСКЮ»: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26559F-85FF-657F-A21D-3535638DB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436" y="660399"/>
            <a:ext cx="9187405" cy="5964989"/>
          </a:xfrm>
        </p:spPr>
        <p:txBody>
          <a:bodyPr>
            <a:normAutofit/>
          </a:bodyPr>
          <a:lstStyle/>
          <a:p>
            <a:pPr indent="0" algn="just">
              <a:buNone/>
            </a:pPr>
            <a:r>
              <a:rPr lang="ru-RU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формирование текущих и перспективных планов работы в сфере антидопингового обеспечения спортивных сборных команд Ханты-Мансийского автономного округа – Югры</a:t>
            </a:r>
          </a:p>
          <a:p>
            <a:pPr indent="0" algn="just">
              <a:buNone/>
            </a:pPr>
            <a:r>
              <a:rPr lang="ru-RU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-организация и контроль ознакомления спортсменов ССК ХМАО-Югры, тренеров и иных специалистов при их приеме на работу и в период действия трудового договора с общероссийскими антидопинговыми правилами и антидопинговыми правилами, утвержденными международными антидопинговыми организациями</a:t>
            </a:r>
          </a:p>
          <a:p>
            <a:pPr indent="0" algn="just">
              <a:buNone/>
            </a:pPr>
            <a:r>
              <a:rPr lang="ru-RU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-планирование, организация и проведение в Ханты-Мансийском автономном округе – Югре информационных мероприятий (семинаров, лекций, конференций, викторины и иные мероприятия) по вопросам противодействия применению допинга в спорте</a:t>
            </a:r>
          </a:p>
          <a:p>
            <a:pPr indent="0" algn="just">
              <a:buNone/>
            </a:pPr>
            <a:r>
              <a:rPr lang="ru-RU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-разработка и издание методических материалов (печатная продукция, презентации, лекции и т.п.) по антидопинговой тематике</a:t>
            </a:r>
            <a:endParaRPr lang="ru-RU" sz="19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ru-RU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-подготовка информационно-аналитических материалов по вопросам, относящимся к компетенции Отдела антидопингового обеспечения </a:t>
            </a:r>
            <a:endParaRPr lang="ru-RU" sz="19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ru-RU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-подготовка и размещение информации по вопросам антидопингового обеспечения спортивных сборных команд Ханты-Мансийского автономного округа – Югры на официальном сайте БУ «ЦСПСКЮ» в сети Интернет</a:t>
            </a:r>
          </a:p>
          <a:p>
            <a:pPr indent="0" algn="just">
              <a:buNone/>
            </a:pPr>
            <a:endParaRPr lang="ru-RU" sz="19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buNone/>
            </a:pP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buNone/>
            </a:pP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815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D0DB16-C63E-2BA0-7792-5D2A81C7B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36728" y="549320"/>
            <a:ext cx="9317566" cy="185803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функций в соответствии: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C53ACC-5ED8-0FD3-2E0A-609E0028D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6" y="1665027"/>
            <a:ext cx="8814339" cy="426726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-План работы Управления по методико-аналитической работе и координации деятельности организаций, осуществляющих подготовку спортивного резерва БУ «ЦСПСКЮ»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-План проведения региональных методических и прочих мероприятий, касающихся подготовки спортивного резерва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-План-график антидопинговых информационно-образовательных мероприятий для спортсменов, персонала спортсменов и иных лиц в Ханты-Мансийском автономном округе – Югре</a:t>
            </a:r>
          </a:p>
        </p:txBody>
      </p:sp>
    </p:spTree>
    <p:extLst>
      <p:ext uri="{BB962C8B-B14F-4D97-AF65-F5344CB8AC3E}">
        <p14:creationId xmlns:p14="http://schemas.microsoft.com/office/powerpoint/2010/main" val="3359405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298447898"/>
              </p:ext>
            </p:extLst>
          </p:nvPr>
        </p:nvGraphicFramePr>
        <p:xfrm>
          <a:off x="0" y="1380564"/>
          <a:ext cx="11117179" cy="5293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-142848" y="184413"/>
            <a:ext cx="94800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Организация и проведение семинаров, вебинаров (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с участием РАА «РУСАДА»)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прочих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5878521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Другая 6">
      <a:dk1>
        <a:srgbClr val="1B190F"/>
      </a:dk1>
      <a:lt1>
        <a:sysClr val="window" lastClr="FFFFFF"/>
      </a:lt1>
      <a:dk2>
        <a:srgbClr val="51C3F9"/>
      </a:dk2>
      <a:lt2>
        <a:srgbClr val="51C3F9"/>
      </a:lt2>
      <a:accent1>
        <a:srgbClr val="00B050"/>
      </a:accent1>
      <a:accent2>
        <a:srgbClr val="00B0F0"/>
      </a:accent2>
      <a:accent3>
        <a:srgbClr val="00B050"/>
      </a:accent3>
      <a:accent4>
        <a:srgbClr val="44C1A3"/>
      </a:accent4>
      <a:accent5>
        <a:srgbClr val="4EB3CF"/>
      </a:accent5>
      <a:accent6>
        <a:srgbClr val="51C3F9"/>
      </a:accent6>
      <a:hlink>
        <a:srgbClr val="00B050"/>
      </a:hlink>
      <a:folHlink>
        <a:srgbClr val="00B0F0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79CED84A-03D8-444E-A23C-7CAE4BD6EC7A}" vid="{9DCB4D37-1044-4CCC-A115-6FD4879D2E9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13451</TotalTime>
  <Words>1205</Words>
  <Application>Microsoft Office PowerPoint</Application>
  <PresentationFormat>Широкоэкранный</PresentationFormat>
  <Paragraphs>183</Paragraphs>
  <Slides>24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Times New Roman</vt:lpstr>
      <vt:lpstr>Trebuchet MS</vt:lpstr>
      <vt:lpstr>Wingdings 3</vt:lpstr>
      <vt:lpstr>Тема1</vt:lpstr>
      <vt:lpstr>Бюджетное учреждение Ханты-Мансийского автономного округа – Югры «Центр спортивной подготовки сборных команд Югры»</vt:lpstr>
      <vt:lpstr>Нормативные документы, регулирующие антидопинговую деятельность на международном уровне </vt:lpstr>
      <vt:lpstr> Документы регулирующие антидопинговую деятельность в Российской Федерации</vt:lpstr>
      <vt:lpstr>Документы, регламентирующие антидопинговую деятельность БУ «ЦСПСКЮ»</vt:lpstr>
      <vt:lpstr>Презентация PowerPoint</vt:lpstr>
      <vt:lpstr>Презентация PowerPoint</vt:lpstr>
      <vt:lpstr>Реализация функций в БУ «ЦСПСКЮ»: </vt:lpstr>
      <vt:lpstr>Реализация функций в соответствии: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Физкультурно-спортивные организации ХМАО-Югры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БУ ХМАО-Югры «Центр спортивной подготовки сборных команд – Югры» Отдел Антидопингового обеспечения тел: 8 (3467) 33-53-06 Адрес: г. Ханты-Мансийск ул. Отрадная 9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 результатах деятельности в 2016 году бюджетного учреждения  Ханты-Мансийского автономного округа – Югры «Центр спортивной подготовки  сборных команд Югры»</dc:title>
  <dc:creator>Заикина Наталья Николаевна</dc:creator>
  <cp:lastModifiedBy>Мусиенко Анна Алексеевна</cp:lastModifiedBy>
  <cp:revision>518</cp:revision>
  <cp:lastPrinted>2023-11-08T07:43:02Z</cp:lastPrinted>
  <dcterms:created xsi:type="dcterms:W3CDTF">2017-02-10T07:32:15Z</dcterms:created>
  <dcterms:modified xsi:type="dcterms:W3CDTF">2025-09-19T11:23:32Z</dcterms:modified>
</cp:coreProperties>
</file>