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81" r:id="rId2"/>
    <p:sldId id="307" r:id="rId3"/>
    <p:sldId id="257" r:id="rId4"/>
    <p:sldId id="309" r:id="rId5"/>
    <p:sldId id="313" r:id="rId6"/>
    <p:sldId id="311" r:id="rId7"/>
    <p:sldId id="567" r:id="rId8"/>
    <p:sldId id="569" r:id="rId9"/>
    <p:sldId id="563" r:id="rId10"/>
    <p:sldId id="293" r:id="rId11"/>
    <p:sldId id="290" r:id="rId12"/>
    <p:sldId id="291" r:id="rId13"/>
    <p:sldId id="292" r:id="rId14"/>
    <p:sldId id="571" r:id="rId15"/>
    <p:sldId id="565" r:id="rId16"/>
    <p:sldId id="564" r:id="rId17"/>
    <p:sldId id="574" r:id="rId18"/>
    <p:sldId id="566" r:id="rId19"/>
    <p:sldId id="575" r:id="rId20"/>
    <p:sldId id="576" r:id="rId21"/>
    <p:sldId id="297" r:id="rId22"/>
    <p:sldId id="572" r:id="rId23"/>
    <p:sldId id="265" r:id="rId24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00"/>
    <a:srgbClr val="CC0066"/>
    <a:srgbClr val="FF0066"/>
    <a:srgbClr val="FF5050"/>
    <a:srgbClr val="990099"/>
    <a:srgbClr val="CC99FF"/>
    <a:srgbClr val="ECFAFE"/>
    <a:srgbClr val="6600FF"/>
    <a:srgbClr val="60C0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71" autoAdjust="0"/>
    <p:restoredTop sz="92290" autoAdjust="0"/>
  </p:normalViewPr>
  <p:slideViewPr>
    <p:cSldViewPr snapToGrid="0">
      <p:cViewPr varScale="1">
        <p:scale>
          <a:sx n="116" d="100"/>
          <a:sy n="116" d="100"/>
        </p:scale>
        <p:origin x="22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76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772212806864047E-2"/>
          <c:y val="3.4915919509899002E-2"/>
          <c:w val="0.78636270946073639"/>
          <c:h val="0.745930729410179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Семинары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</c:v>
                </c:pt>
                <c:pt idx="1">
                  <c:v>7</c:v>
                </c:pt>
                <c:pt idx="2">
                  <c:v>10</c:v>
                </c:pt>
                <c:pt idx="3">
                  <c:v>35</c:v>
                </c:pt>
                <c:pt idx="4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3C-43DC-B724-908EFC93EE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Тренерские советы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</c:v>
                </c:pt>
                <c:pt idx="1">
                  <c:v>0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3C-43DC-B724-908EFC93EEF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Викторина "Играй честно"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  <c:pt idx="4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3C-43DC-B724-908EFC93E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18"/>
        <c:axId val="1255548576"/>
        <c:axId val="1255549120"/>
      </c:barChart>
      <c:catAx>
        <c:axId val="1255548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55549120"/>
        <c:crosses val="autoZero"/>
        <c:auto val="1"/>
        <c:lblAlgn val="ctr"/>
        <c:lblOffset val="100"/>
        <c:noMultiLvlLbl val="0"/>
      </c:catAx>
      <c:valAx>
        <c:axId val="1255549120"/>
        <c:scaling>
          <c:orientation val="minMax"/>
        </c:scaling>
        <c:delete val="1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Количество семинаров</a:t>
                </a:r>
              </a:p>
            </c:rich>
          </c:tx>
          <c:layout>
            <c:manualLayout>
              <c:xMode val="edge"/>
              <c:yMode val="edge"/>
              <c:x val="2.3629258460508163E-2"/>
              <c:y val="0.305223548639391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55548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7045028239628063E-2"/>
          <c:y val="0.85530793876255373"/>
          <c:w val="0.84320643575688592"/>
          <c:h val="0.12026734380548472"/>
        </c:manualLayout>
      </c:layout>
      <c:overlay val="0"/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194305048268437E-2"/>
          <c:y val="0.10321949087415079"/>
          <c:w val="0.89681542106842427"/>
          <c:h val="0.73920998114492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июнь 2023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0%</c:v>
                </c:pt>
                <c:pt idx="1">
                  <c:v>от 1% - 25% </c:v>
                </c:pt>
                <c:pt idx="2">
                  <c:v>от 25% - 50%</c:v>
                </c:pt>
                <c:pt idx="3">
                  <c:v>от 50% до 75%</c:v>
                </c:pt>
                <c:pt idx="4">
                  <c:v>0т 75% - 100%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EDF-428D-8CBF-C9D955EA60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октябрь 2023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0%</c:v>
                </c:pt>
                <c:pt idx="1">
                  <c:v>от 1% - 25% </c:v>
                </c:pt>
                <c:pt idx="2">
                  <c:v>от 25% - 50%</c:v>
                </c:pt>
                <c:pt idx="3">
                  <c:v>от 50% до 75%</c:v>
                </c:pt>
                <c:pt idx="4">
                  <c:v>0т 75% - 100%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EDF-428D-8CBF-C9D955EA6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7003152"/>
        <c:axId val="1577002064"/>
      </c:barChart>
      <c:catAx>
        <c:axId val="157700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77002064"/>
        <c:crosses val="autoZero"/>
        <c:auto val="1"/>
        <c:lblAlgn val="ctr"/>
        <c:lblOffset val="100"/>
        <c:noMultiLvlLbl val="0"/>
      </c:catAx>
      <c:valAx>
        <c:axId val="15770020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7003152"/>
        <c:crosses val="autoZero"/>
        <c:crossBetween val="between"/>
      </c:valAx>
    </c:plotArea>
    <c:legend>
      <c:legendPos val="b"/>
      <c:legendEntry>
        <c:idx val="1"/>
        <c:txPr>
          <a:bodyPr rot="0" vert="horz"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8921471125281E-2"/>
          <c:y val="0.89273563970936365"/>
          <c:w val="0.43676047885604313"/>
          <c:h val="0.10726436029063637"/>
        </c:manualLayout>
      </c:layout>
      <c:overlay val="0"/>
      <c:txPr>
        <a:bodyPr rot="0" vert="horz"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Публикации на сайте БУ "ЦСПСКЮ" в социальных сетях Вконтакте, Telegtam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8770474782163072E-3"/>
                  <c:y val="0.237706294076808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92A-4B3F-8DEE-DE922038012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3764855827463547E-16"/>
                  <c:y val="0.329131791798657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92A-4B3F-8DEE-DE922038012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201</c:v>
                </c:pt>
                <c:pt idx="1">
                  <c:v>336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2F-4BA9-9DEB-3EA1F95E0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7005328"/>
        <c:axId val="1577009136"/>
      </c:barChart>
      <c:catAx>
        <c:axId val="157700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77009136"/>
        <c:crosses val="autoZero"/>
        <c:auto val="1"/>
        <c:lblAlgn val="ctr"/>
        <c:lblOffset val="100"/>
        <c:noMultiLvlLbl val="0"/>
      </c:catAx>
      <c:valAx>
        <c:axId val="1577009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7005328"/>
        <c:crosses val="autoZero"/>
        <c:crossBetween val="between"/>
      </c:valAx>
    </c:plotArea>
    <c:legend>
      <c:legendPos val="b"/>
      <c:layout/>
      <c:overlay val="0"/>
      <c:txPr>
        <a:bodyPr rot="0" vert="horz"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009045424522764E-2"/>
          <c:y val="6.8037730892081469E-2"/>
          <c:w val="0.91381831579081807"/>
          <c:h val="0.64222818720352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соответствует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</c:v>
                </c:pt>
                <c:pt idx="1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11-4D99-8800-8D6DF24EE7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Частично соответствует 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6.5559151422455277E-3"/>
                  <c:y val="5.37610284188420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E11-4D99-8800-8D6DF24EE7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132544594776842E-2"/>
                  <c:y val="-1.075220568376831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E11-4D99-8800-8D6DF24EE7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E11-4D99-8800-8D6DF24EE78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отсутствует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1.3442602996006912E-2"/>
                  <c:y val="-2.688051420942079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E11-4D99-8800-8D6DF24EE7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2023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18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E11-4D99-8800-8D6DF24EE7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55551296"/>
        <c:axId val="1255550208"/>
      </c:barChart>
      <c:catAx>
        <c:axId val="125555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55550208"/>
        <c:crosses val="autoZero"/>
        <c:auto val="1"/>
        <c:lblAlgn val="ctr"/>
        <c:lblOffset val="100"/>
        <c:noMultiLvlLbl val="0"/>
      </c:catAx>
      <c:valAx>
        <c:axId val="12555502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5551296"/>
        <c:crosses val="autoZero"/>
        <c:crossBetween val="between"/>
      </c:valAx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19050">
      <a:solidFill>
        <a:schemeClr val="bg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009045424522764E-2"/>
          <c:y val="6.8037730892081469E-2"/>
          <c:w val="0.91381831579081807"/>
          <c:h val="0.64222818720352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Соответствует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BB-483E-9CEA-A173C36B978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Частично соответствует 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5259942123720195E-3"/>
                  <c:y val="-1.075220568376831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7BB-483E-9CEA-A173C36B97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5259942123720195E-3"/>
                  <c:y val="-1.612830852565247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7BB-483E-9CEA-A173C36B97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30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7BB-483E-9CEA-A173C36B978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Отсутствует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2023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33</c:v>
                </c:pt>
                <c:pt idx="1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7BB-483E-9CEA-A173C36B978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49396016"/>
        <c:axId val="1576999888"/>
      </c:barChart>
      <c:catAx>
        <c:axId val="124939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76999888"/>
        <c:crosses val="autoZero"/>
        <c:auto val="1"/>
        <c:lblAlgn val="ctr"/>
        <c:lblOffset val="100"/>
        <c:noMultiLvlLbl val="0"/>
      </c:catAx>
      <c:valAx>
        <c:axId val="15769998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49396016"/>
        <c:crosses val="autoZero"/>
        <c:crossBetween val="between"/>
      </c:valAx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19050">
      <a:solidFill>
        <a:schemeClr val="bg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139823639801849E-2"/>
          <c:y val="1.6204871269540684E-2"/>
          <c:w val="0.336858868377579"/>
          <c:h val="0.680787897305403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Соответствует 
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226-474C-893A-425E4CAABF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226-474C-893A-425E4CAABF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Частично соответствует 
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17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226-474C-893A-425E4CAABF5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Отсутствует 
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226-474C-893A-425E4CAABF59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A226-474C-893A-425E4CAABF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2023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226-474C-893A-425E4CAAB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100"/>
        <c:axId val="1577000432"/>
        <c:axId val="1577007504"/>
      </c:barChart>
      <c:catAx>
        <c:axId val="15770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77007504"/>
        <c:crosses val="autoZero"/>
        <c:auto val="1"/>
        <c:lblAlgn val="ctr"/>
        <c:lblOffset val="100"/>
        <c:noMultiLvlLbl val="0"/>
      </c:catAx>
      <c:valAx>
        <c:axId val="15770075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7000432"/>
        <c:crosses val="autoZero"/>
        <c:crossBetween val="between"/>
      </c:valAx>
    </c:plotArea>
    <c:legend>
      <c:legendPos val="b"/>
      <c:legendEntry>
        <c:idx val="2"/>
        <c:txPr>
          <a:bodyPr rot="0" vert="horz"/>
          <a:lstStyle/>
          <a:p>
            <a:pPr>
              <a:lnSpc>
                <a:spcPct val="100000"/>
              </a:lnSpc>
              <a:defRPr sz="1600" b="1" spc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76056971209665047"/>
          <c:w val="1"/>
          <c:h val="0.19504235748842083"/>
        </c:manualLayout>
      </c:layout>
      <c:overlay val="0"/>
      <c:txPr>
        <a:bodyPr rot="0" vert="horz"/>
        <a:lstStyle/>
        <a:p>
          <a:pPr>
            <a:lnSpc>
              <a:spcPct val="100000"/>
            </a:lnSpc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23224674436579E-2"/>
          <c:y val="2.1463797157232057E-2"/>
          <c:w val="0.97837672562347"/>
          <c:h val="0.76903083529560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Оформлен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</c:v>
                </c:pt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C1-4B22-A168-5E70720D5F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оформлен 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FC1-4B22-A168-5E70720D5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7"/>
        <c:axId val="1576994992"/>
        <c:axId val="1577000976"/>
      </c:barChart>
      <c:catAx>
        <c:axId val="157699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77000976"/>
        <c:crosses val="autoZero"/>
        <c:auto val="1"/>
        <c:lblAlgn val="ctr"/>
        <c:lblOffset val="100"/>
        <c:noMultiLvlLbl val="0"/>
      </c:catAx>
      <c:valAx>
        <c:axId val="15770009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69949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488777699660329"/>
          <c:y val="0.88993730869038057"/>
          <c:w val="0.66539631480530592"/>
          <c:h val="6.7868414489830289E-2"/>
        </c:manualLayout>
      </c:layout>
      <c:overlay val="0"/>
      <c:txPr>
        <a:bodyPr rot="0" vert="horz"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486364515973175E-2"/>
          <c:y val="2.6340489574860348E-2"/>
          <c:w val="0.85507533906899436"/>
          <c:h val="0.70103879204381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7802431419637371E-3"/>
                  <c:y val="0.173374613003095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027-4D23-BD0E-5C139E9A0C2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5604862839274092E-3"/>
                  <c:y val="0.151702786377708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027-4D23-BD0E-5C139E9A0C2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</c:v>
                </c:pt>
                <c:pt idx="1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027-4D23-BD0E-5C139E9A0C2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ФСО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0027-4D23-BD0E-5C139E9A0C22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0027-4D23-BD0E-5C139E9A0C2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027-4D23-BD0E-5C139E9A0C2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РСФ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37</c:v>
                </c:pt>
                <c:pt idx="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027-4D23-BD0E-5C139E9A0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34"/>
        <c:axId val="1577004784"/>
        <c:axId val="1577005872"/>
      </c:barChart>
      <c:catAx>
        <c:axId val="1577004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77005872"/>
        <c:crosses val="autoZero"/>
        <c:auto val="1"/>
        <c:lblAlgn val="ctr"/>
        <c:lblOffset val="100"/>
        <c:noMultiLvlLbl val="0"/>
      </c:catAx>
      <c:valAx>
        <c:axId val="1577005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77004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77431799235877885"/>
          <c:w val="0.88701603030492082"/>
          <c:h val="0.20254725856864808"/>
        </c:manualLayout>
      </c:layout>
      <c:overlay val="0"/>
      <c:txPr>
        <a:bodyPr/>
        <a:lstStyle/>
        <a:p>
          <a:pPr>
            <a:defRPr sz="18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382022830873643E-2"/>
          <c:y val="5.4797114797946626E-2"/>
          <c:w val="0.89538705539751995"/>
          <c:h val="0.7014866613508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июнь 2023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0%</c:v>
                </c:pt>
                <c:pt idx="1">
                  <c:v>от 1% - 25% </c:v>
                </c:pt>
                <c:pt idx="2">
                  <c:v>от 25% - 50%</c:v>
                </c:pt>
                <c:pt idx="3">
                  <c:v>от 50% до 75%</c:v>
                </c:pt>
                <c:pt idx="4">
                  <c:v>0т 75% - 100%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15</c:v>
                </c:pt>
                <c:pt idx="2">
                  <c:v>9</c:v>
                </c:pt>
                <c:pt idx="3">
                  <c:v>16</c:v>
                </c:pt>
                <c:pt idx="4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CF-4E5D-A90A-14C0099D8F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октябрь 2023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0%</c:v>
                </c:pt>
                <c:pt idx="1">
                  <c:v>от 1% - 25% </c:v>
                </c:pt>
                <c:pt idx="2">
                  <c:v>от 25% - 50%</c:v>
                </c:pt>
                <c:pt idx="3">
                  <c:v>от 50% до 75%</c:v>
                </c:pt>
                <c:pt idx="4">
                  <c:v>0т 75% - 100%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1">
                  <c:v>12</c:v>
                </c:pt>
                <c:pt idx="2">
                  <c:v>12</c:v>
                </c:pt>
                <c:pt idx="3">
                  <c:v>6</c:v>
                </c:pt>
                <c:pt idx="4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2CF-4E5D-A90A-14C0099D8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6998256"/>
        <c:axId val="1576998800"/>
      </c:barChart>
      <c:catAx>
        <c:axId val="157699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76998800"/>
        <c:crosses val="autoZero"/>
        <c:auto val="1"/>
        <c:lblAlgn val="ctr"/>
        <c:lblOffset val="100"/>
        <c:noMultiLvlLbl val="0"/>
      </c:catAx>
      <c:valAx>
        <c:axId val="1576998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6998256"/>
        <c:crosses val="autoZero"/>
        <c:crossBetween val="between"/>
      </c:valAx>
    </c:plotArea>
    <c:legend>
      <c:legendPos val="b"/>
      <c:legendEntry>
        <c:idx val="1"/>
        <c:txPr>
          <a:bodyPr rot="0" vert="horz"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8819177395787271E-2"/>
          <c:y val="0.87316368793203636"/>
          <c:w val="0.52788387327839437"/>
          <c:h val="0.1268363120679637"/>
        </c:manualLayout>
      </c:layout>
      <c:overlay val="0"/>
      <c:txPr>
        <a:bodyPr rot="0" vert="horz"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144370751290782E-2"/>
          <c:y val="0"/>
          <c:w val="0.89681542106842427"/>
          <c:h val="0.73920998114492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июнь 2023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0%</c:v>
                </c:pt>
                <c:pt idx="1">
                  <c:v>от 1% - 25% </c:v>
                </c:pt>
                <c:pt idx="2">
                  <c:v>от 25% - 50%</c:v>
                </c:pt>
                <c:pt idx="3">
                  <c:v>от 50% до 75%</c:v>
                </c:pt>
                <c:pt idx="4">
                  <c:v>0т 75% - 100%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6</c:v>
                </c:pt>
                <c:pt idx="3">
                  <c:v>15</c:v>
                </c:pt>
                <c:pt idx="4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EDF-428D-8CBF-C9D955EA60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октябрь 2023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0%</c:v>
                </c:pt>
                <c:pt idx="1">
                  <c:v>от 1% - 25% </c:v>
                </c:pt>
                <c:pt idx="2">
                  <c:v>от 25% - 50%</c:v>
                </c:pt>
                <c:pt idx="3">
                  <c:v>от 50% до 75%</c:v>
                </c:pt>
                <c:pt idx="4">
                  <c:v>0т 75% - 100%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4</c:v>
                </c:pt>
                <c:pt idx="4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EDF-428D-8CBF-C9D955EA6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6999344"/>
        <c:axId val="1577002608"/>
      </c:barChart>
      <c:catAx>
        <c:axId val="157699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77002608"/>
        <c:crosses val="autoZero"/>
        <c:auto val="1"/>
        <c:lblAlgn val="ctr"/>
        <c:lblOffset val="100"/>
        <c:noMultiLvlLbl val="0"/>
      </c:catAx>
      <c:valAx>
        <c:axId val="1577002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6999344"/>
        <c:crosses val="autoZero"/>
        <c:crossBetween val="between"/>
      </c:valAx>
    </c:plotArea>
    <c:legend>
      <c:legendPos val="b"/>
      <c:legendEntry>
        <c:idx val="1"/>
        <c:txPr>
          <a:bodyPr rot="0" vert="horz"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4.2863617080716412E-2"/>
          <c:y val="0.82162895347356613"/>
          <c:w val="0.43676047885604313"/>
          <c:h val="0.10726436029063637"/>
        </c:manualLayout>
      </c:layout>
      <c:overlay val="0"/>
      <c:txPr>
        <a:bodyPr rot="0" vert="horz"/>
        <a:lstStyle/>
        <a:p>
          <a:pPr>
            <a:defRPr sz="20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00612538412988E-2"/>
          <c:y val="6.1931694524490474E-2"/>
          <c:w val="0.89681542106842427"/>
          <c:h val="0.73920998114492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июнь 2023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0%</c:v>
                </c:pt>
                <c:pt idx="1">
                  <c:v>от 1% - 25% </c:v>
                </c:pt>
                <c:pt idx="2">
                  <c:v>от 25% - 50%</c:v>
                </c:pt>
                <c:pt idx="3">
                  <c:v>от 50% до 75%</c:v>
                </c:pt>
                <c:pt idx="4">
                  <c:v>0т 75% - 100%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5</c:v>
                </c:pt>
                <c:pt idx="4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EDF-428D-8CBF-C9D955EA60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октябрь 2023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0%</c:v>
                </c:pt>
                <c:pt idx="1">
                  <c:v>от 1% - 25% </c:v>
                </c:pt>
                <c:pt idx="2">
                  <c:v>от 25% - 50%</c:v>
                </c:pt>
                <c:pt idx="3">
                  <c:v>от 50% до 75%</c:v>
                </c:pt>
                <c:pt idx="4">
                  <c:v>0т 75% - 100%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6</c:v>
                </c:pt>
                <c:pt idx="4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EDF-428D-8CBF-C9D955EA6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6996624"/>
        <c:axId val="1577001520"/>
      </c:barChart>
      <c:catAx>
        <c:axId val="157699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77001520"/>
        <c:crosses val="autoZero"/>
        <c:auto val="1"/>
        <c:lblAlgn val="ctr"/>
        <c:lblOffset val="100"/>
        <c:noMultiLvlLbl val="0"/>
      </c:catAx>
      <c:valAx>
        <c:axId val="1577001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6996624"/>
        <c:crosses val="autoZero"/>
        <c:crossBetween val="between"/>
      </c:valAx>
    </c:plotArea>
    <c:legend>
      <c:legendPos val="b"/>
      <c:legendEntry>
        <c:idx val="1"/>
        <c:txPr>
          <a:bodyPr rot="0" vert="horz"/>
          <a:lstStyle/>
          <a:p>
            <a: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4.6805798421058073E-2"/>
          <c:y val="0.86291674982322641"/>
          <c:w val="0.43676047885604313"/>
          <c:h val="0.10726436029063637"/>
        </c:manualLayout>
      </c:layout>
      <c:overlay val="0"/>
      <c:txPr>
        <a:bodyPr rot="0" vert="horz"/>
        <a:lstStyle/>
        <a:p>
          <a:pPr>
            <a:defRPr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0.01098</cdr:x>
      <cdr:y>0.07775</cdr:y>
    </cdr:from>
    <cdr:to>
      <cdr:x>0.03605</cdr:x>
      <cdr:y>0.68681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73653763-A303-6B79-0ABA-EFA66472DA93}"/>
            </a:ext>
          </a:extLst>
        </cdr:cNvPr>
        <cdr:cNvSpPr txBox="1"/>
      </cdr:nvSpPr>
      <cdr:spPr>
        <a:xfrm xmlns:a="http://schemas.openxmlformats.org/drawingml/2006/main">
          <a:off x="124166" y="316724"/>
          <a:ext cx="283336" cy="24811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97A91-84D4-432B-91B5-D5A327FC74F8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64BA2-A563-4CD2-8924-60B476F35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22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64BA2-A563-4CD2-8924-60B476F35CF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03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 </a:t>
            </a: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7C6308-F676-4102-814B-916E68BDFB96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7517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64BA2-A563-4CD2-8924-60B476F35CF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94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64BA2-A563-4CD2-8924-60B476F35CF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88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0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7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51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462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328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25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33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643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96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02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21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4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283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61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98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66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56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643B4-B1FE-45E8-B40F-99D6B97F986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1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csp-ugra.ru/uchrezhdeniya/%20dokumenty/meditsinskoe-obespecheniya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92D050"/>
            </a:gs>
            <a:gs pos="11000">
              <a:schemeClr val="accent3">
                <a:lumMod val="75000"/>
              </a:schemeClr>
            </a:gs>
            <a:gs pos="76000">
              <a:srgbClr val="9CB86E">
                <a:lumMod val="24000"/>
                <a:lumOff val="76000"/>
              </a:srgbClr>
            </a:gs>
            <a:gs pos="100000">
              <a:srgbClr val="156B13"/>
            </a:gs>
          </a:gsLst>
          <a:lin ang="9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0508" y="301173"/>
            <a:ext cx="8635734" cy="12413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учреждение Ханты-Мансийского автономного округа – Югры «Центр спортивной подготовки сборных команд Югры»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71053" y="1976582"/>
            <a:ext cx="10417629" cy="362447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предотвращению допинга в спорте 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борьбе с ним на территории </a:t>
            </a:r>
            <a:b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Ханты-Мансийского автономного 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округа-Югры</a:t>
            </a: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pic>
        <p:nvPicPr>
          <p:cNvPr id="9" name="Picture 5" descr="C:\Users\KosyanenkoNS\Desktop\Подсказки\Баннеры Логотипы на сайте\ЛОГОТИПЫ\НАШ ЛОГОТИП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970" y="308736"/>
            <a:ext cx="1400730" cy="141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327862B-06E5-465F-AE11-1D555F3C8D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691"/>
            <a:ext cx="2098914" cy="161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83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Musienkoaa\Desktop\vjQspguhV8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/>
          <a:stretch/>
        </p:blipFill>
        <p:spPr bwMode="auto">
          <a:xfrm>
            <a:off x="3248506" y="3588581"/>
            <a:ext cx="4002899" cy="287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usienkoaa\Desktop\a2GLtc6XHZ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11537"/>
          <a:stretch/>
        </p:blipFill>
        <p:spPr bwMode="auto">
          <a:xfrm>
            <a:off x="7411057" y="3588581"/>
            <a:ext cx="4355299" cy="287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21" y="308344"/>
            <a:ext cx="4120784" cy="308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92" r="4697"/>
          <a:stretch/>
        </p:blipFill>
        <p:spPr bwMode="auto">
          <a:xfrm>
            <a:off x="597787" y="300918"/>
            <a:ext cx="2373182" cy="30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9"/>
          <a:stretch/>
        </p:blipFill>
        <p:spPr bwMode="auto">
          <a:xfrm>
            <a:off x="7411057" y="308342"/>
            <a:ext cx="4355299" cy="30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016" y="4317709"/>
            <a:ext cx="21434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антидопинговой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викторины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«Играй честно»</a:t>
            </a:r>
          </a:p>
        </p:txBody>
      </p:sp>
      <p:pic>
        <p:nvPicPr>
          <p:cNvPr id="1026" name="Picture 2" descr="\\srv\ОБЩАЯ\Отдел антидопингового обеспечения\Новая папка\Новая папка\image-05-09-23-04-49-2.heic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b="9149"/>
          <a:stretch/>
        </p:blipFill>
        <p:spPr bwMode="auto">
          <a:xfrm>
            <a:off x="3248505" y="3588582"/>
            <a:ext cx="4002899" cy="287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83" y="2429481"/>
            <a:ext cx="189547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xmlns="" id="{F8F71C26-4471-97E1-9E6F-22BF3C518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578" y="3591526"/>
            <a:ext cx="4355298" cy="28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598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25719D-1058-4E52-8E67-F45E3BAD70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"/>
          <a:stretch/>
        </p:blipFill>
        <p:spPr>
          <a:xfrm>
            <a:off x="329419" y="234613"/>
            <a:ext cx="10838710" cy="6346942"/>
          </a:xfrm>
          <a:prstGeom prst="rect">
            <a:avLst/>
          </a:prstGeom>
        </p:spPr>
      </p:pic>
      <p:pic>
        <p:nvPicPr>
          <p:cNvPr id="1028" name="Picture 4" descr="C:\Users\Musienkoaa\Desktop\IMG_27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5850" b="4149"/>
          <a:stretch/>
        </p:blipFill>
        <p:spPr bwMode="auto">
          <a:xfrm>
            <a:off x="7524750" y="206086"/>
            <a:ext cx="3643379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87287" y="6581554"/>
            <a:ext cx="3019647" cy="138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34" y="2599404"/>
            <a:ext cx="3035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xmlns="" id="{286140B0-556E-2A2B-CA85-9A6F47F40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"/>
          <a:stretch/>
        </p:blipFill>
        <p:spPr bwMode="auto">
          <a:xfrm>
            <a:off x="8796270" y="2634912"/>
            <a:ext cx="2371859" cy="394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usienkoaa\Desktop\iYGRBqDpxdQ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0" t="14148" r="14360" b="13847"/>
          <a:stretch/>
        </p:blipFill>
        <p:spPr bwMode="auto">
          <a:xfrm>
            <a:off x="7188409" y="1626824"/>
            <a:ext cx="1895698" cy="18617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8AEFDBFA-9A76-DDCC-86CB-0FD31F1C3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0" t="-4440" r="1" b="1"/>
          <a:stretch/>
        </p:blipFill>
        <p:spPr bwMode="auto">
          <a:xfrm>
            <a:off x="169673" y="80199"/>
            <a:ext cx="3757412" cy="250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459A44-37A3-C9AA-D6E5-7D3DD57B58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314" y="2739554"/>
            <a:ext cx="2918411" cy="38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4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0F6232-C03D-4828-A591-27420CFC3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2" y="331317"/>
            <a:ext cx="10716472" cy="6361583"/>
          </a:xfrm>
          <a:prstGeom prst="rect">
            <a:avLst/>
          </a:prstGeom>
        </p:spPr>
      </p:pic>
      <p:pic>
        <p:nvPicPr>
          <p:cNvPr id="2050" name="Picture 2" descr="C:\Users\Musienkoaa\Desktop\2_MoDEQOBv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18720" r="-1002" b="-8350"/>
          <a:stretch/>
        </p:blipFill>
        <p:spPr bwMode="auto">
          <a:xfrm>
            <a:off x="506994" y="331317"/>
            <a:ext cx="3631869" cy="258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2864074" y="1623814"/>
            <a:ext cx="2198138" cy="21401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0" t="37625" r="50463" b="44320"/>
          <a:stretch/>
        </p:blipFill>
        <p:spPr bwMode="auto">
          <a:xfrm>
            <a:off x="3024677" y="1733108"/>
            <a:ext cx="1876932" cy="189259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Musienkoaa\Desktop\oS-9KfAuxS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7" t="2362" r="9764" b="-14233"/>
          <a:stretch/>
        </p:blipFill>
        <p:spPr bwMode="auto">
          <a:xfrm>
            <a:off x="6215616" y="2734615"/>
            <a:ext cx="2647507" cy="455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7415A12-4292-2464-1E61-E6F4A9BF0BC5}"/>
              </a:ext>
            </a:extLst>
          </p:cNvPr>
          <p:cNvSpPr/>
          <p:nvPr/>
        </p:nvSpPr>
        <p:spPr>
          <a:xfrm>
            <a:off x="506995" y="3429000"/>
            <a:ext cx="2708776" cy="24765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информационно- образовательных мероприятий по антидопингу </a:t>
            </a:r>
          </a:p>
        </p:txBody>
      </p:sp>
      <p:pic>
        <p:nvPicPr>
          <p:cNvPr id="5" name="Picture 7" descr="C:\Users\Musienkoaa\Desktop\iYGRBqDpxdQ.jpg">
            <a:extLst>
              <a:ext uri="{FF2B5EF4-FFF2-40B4-BE49-F238E27FC236}">
                <a16:creationId xmlns:a16="http://schemas.microsoft.com/office/drawing/2014/main" xmlns="" id="{BE46162B-F8B1-DD65-7A0A-250832F04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0" t="14148" r="14360" b="13847"/>
          <a:stretch/>
        </p:blipFill>
        <p:spPr bwMode="auto">
          <a:xfrm>
            <a:off x="3024677" y="1763940"/>
            <a:ext cx="1895698" cy="18617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undefined">
            <a:extLst>
              <a:ext uri="{FF2B5EF4-FFF2-40B4-BE49-F238E27FC236}">
                <a16:creationId xmlns:a16="http://schemas.microsoft.com/office/drawing/2014/main" xmlns="" id="{21C5EDBF-0D13-A5D2-E4C0-32D44BAB6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014" y="2734614"/>
            <a:ext cx="2351210" cy="395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565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" r="7519" b="11330"/>
          <a:stretch/>
        </p:blipFill>
        <p:spPr bwMode="auto">
          <a:xfrm>
            <a:off x="2947719" y="3560720"/>
            <a:ext cx="4204812" cy="301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4" y="397265"/>
            <a:ext cx="2261042" cy="381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3"/>
          <a:stretch/>
        </p:blipFill>
        <p:spPr bwMode="auto">
          <a:xfrm>
            <a:off x="7314711" y="3555995"/>
            <a:ext cx="4390932" cy="297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33" r="3378"/>
          <a:stretch/>
        </p:blipFill>
        <p:spPr bwMode="auto">
          <a:xfrm>
            <a:off x="7314711" y="397265"/>
            <a:ext cx="4390932" cy="288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/>
          <a:stretch/>
        </p:blipFill>
        <p:spPr bwMode="auto">
          <a:xfrm>
            <a:off x="3083441" y="397266"/>
            <a:ext cx="4069089" cy="288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73" y="2304470"/>
            <a:ext cx="189547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15F4481-4751-9E45-0F6E-377C038D7A47}"/>
              </a:ext>
            </a:extLst>
          </p:cNvPr>
          <p:cNvSpPr/>
          <p:nvPr/>
        </p:nvSpPr>
        <p:spPr>
          <a:xfrm>
            <a:off x="388754" y="4211675"/>
            <a:ext cx="2363196" cy="177764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информационно- образовательных мероприятий по антидопингу </a:t>
            </a:r>
          </a:p>
        </p:txBody>
      </p:sp>
    </p:spTree>
    <p:extLst>
      <p:ext uri="{BB962C8B-B14F-4D97-AF65-F5344CB8AC3E}">
        <p14:creationId xmlns:p14="http://schemas.microsoft.com/office/powerpoint/2010/main" val="3256012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DE6D7C-727D-164F-8A38-A358B439A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6967"/>
            <a:ext cx="10173916" cy="9742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«Антидопинг» на официальных сайтах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597D5B0-0485-6CC2-8345-8DED6B33D2E9}"/>
              </a:ext>
            </a:extLst>
          </p:cNvPr>
          <p:cNvSpPr/>
          <p:nvPr/>
        </p:nvSpPr>
        <p:spPr>
          <a:xfrm>
            <a:off x="154471" y="1832337"/>
            <a:ext cx="3959192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рганы управления физической культурой и спортом муниципальных образований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ХМАО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Югры</a:t>
            </a:r>
            <a:endParaRPr lang="ru-RU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A77CDA8B-AE9C-58E7-63B7-ADF0A57D3E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030023"/>
              </p:ext>
            </p:extLst>
          </p:nvPr>
        </p:nvGraphicFramePr>
        <p:xfrm>
          <a:off x="4174201" y="2023918"/>
          <a:ext cx="3779030" cy="4724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99F4B3DE-7C20-0008-55E4-93C0679A2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545" y="1832336"/>
            <a:ext cx="3601821" cy="73866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Физкультурно-спортивные организации ХМАО-Югры 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9A0A4A3B-0499-7D57-3444-5306112E03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1271152"/>
              </p:ext>
            </p:extLst>
          </p:nvPr>
        </p:nvGraphicFramePr>
        <p:xfrm>
          <a:off x="7831785" y="1992653"/>
          <a:ext cx="3962230" cy="4724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D1FEE650-5353-8FB6-DFA5-034A24785560}"/>
              </a:ext>
            </a:extLst>
          </p:cNvPr>
          <p:cNvSpPr/>
          <p:nvPr/>
        </p:nvSpPr>
        <p:spPr>
          <a:xfrm>
            <a:off x="7803904" y="1832336"/>
            <a:ext cx="399011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Региональные спортивные федерации по видам спорта ХМАО-Югры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B574C3BA-EE10-01DD-879C-980D017D31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5521685"/>
              </p:ext>
            </p:extLst>
          </p:nvPr>
        </p:nvGraphicFramePr>
        <p:xfrm>
          <a:off x="-1" y="2201973"/>
          <a:ext cx="11540359" cy="4577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4F6349-F442-2441-8A8B-815C2E10462B}"/>
              </a:ext>
            </a:extLst>
          </p:cNvPr>
          <p:cNvSpPr txBox="1"/>
          <p:nvPr/>
        </p:nvSpPr>
        <p:spPr>
          <a:xfrm rot="16200000">
            <a:off x="-1191256" y="3519513"/>
            <a:ext cx="2974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3271301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DE6D7C-727D-164F-8A38-A358B439A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700872" cy="14905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«План мероприятий, направленных на предотвращение допинга в спорте и борьбу с ним» в программах спортивной подготовки по видам спорта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2A54AEBF-F9FE-EE85-CD98-B705D72EA1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8291931"/>
              </p:ext>
            </p:extLst>
          </p:nvPr>
        </p:nvGraphicFramePr>
        <p:xfrm>
          <a:off x="1493380" y="1716505"/>
          <a:ext cx="7891252" cy="4815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048C05-558B-C8F8-47BE-4BB160AFB419}"/>
              </a:ext>
            </a:extLst>
          </p:cNvPr>
          <p:cNvSpPr txBox="1"/>
          <p:nvPr/>
        </p:nvSpPr>
        <p:spPr>
          <a:xfrm rot="16200000">
            <a:off x="-204553" y="3454160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2673115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DE6D7C-727D-164F-8A38-A358B439A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9829"/>
            <a:ext cx="9631613" cy="12068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лица, ответственного за антидопинговую работу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BBF9EC-7CC0-E7B4-CE99-59394B7F7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9" y="2596078"/>
            <a:ext cx="499915" cy="3078747"/>
          </a:xfrm>
          <a:prstGeom prst="rect">
            <a:avLst/>
          </a:prstGeom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4249C333-3023-F24D-9CAB-2B0A445D4A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3574383"/>
              </p:ext>
            </p:extLst>
          </p:nvPr>
        </p:nvGraphicFramePr>
        <p:xfrm>
          <a:off x="1202994" y="1183175"/>
          <a:ext cx="7725742" cy="5410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2588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5ABA429-B254-4E0D-F78A-361E9F3A8BE9}"/>
              </a:ext>
            </a:extLst>
          </p:cNvPr>
          <p:cNvSpPr txBox="1">
            <a:spLocks/>
          </p:cNvSpPr>
          <p:nvPr/>
        </p:nvSpPr>
        <p:spPr>
          <a:xfrm>
            <a:off x="0" y="207814"/>
            <a:ext cx="9853448" cy="1580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Онлайн-курс «Ценности спорта» 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(обучающиеся с 7 до 14 лет)  </a:t>
            </a:r>
          </a:p>
        </p:txBody>
      </p:sp>
      <p:graphicFrame>
        <p:nvGraphicFramePr>
          <p:cNvPr id="5" name="Объект 5">
            <a:extLst>
              <a:ext uri="{FF2B5EF4-FFF2-40B4-BE49-F238E27FC236}">
                <a16:creationId xmlns:a16="http://schemas.microsoft.com/office/drawing/2014/main" xmlns="" id="{EA26DFE3-1F96-8C27-BEC9-EF14ED0BBF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681761"/>
              </p:ext>
            </p:extLst>
          </p:nvPr>
        </p:nvGraphicFramePr>
        <p:xfrm>
          <a:off x="349260" y="652657"/>
          <a:ext cx="9154928" cy="585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95513A-5D87-933F-39FC-828A494B705B}"/>
              </a:ext>
            </a:extLst>
          </p:cNvPr>
          <p:cNvSpPr txBox="1"/>
          <p:nvPr/>
        </p:nvSpPr>
        <p:spPr>
          <a:xfrm rot="16200000">
            <a:off x="-592391" y="2953091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4279146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xmlns="" id="{39EEC4AD-5853-9B16-CB02-33A4B7C849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350485"/>
              </p:ext>
            </p:extLst>
          </p:nvPr>
        </p:nvGraphicFramePr>
        <p:xfrm>
          <a:off x="456128" y="1030310"/>
          <a:ext cx="9664700" cy="5536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DCC07129-E5A3-A01A-A8F8-FB4852415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28" y="290945"/>
            <a:ext cx="8590821" cy="170654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Онлайн-курс «Антидопинг» </a:t>
            </a:r>
          </a:p>
          <a:p>
            <a:pPr marL="0" indent="0" algn="ctr">
              <a:buNone/>
            </a:pP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(обучающиеся старше 14 лет)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33BE06-E6F8-299B-A2E2-7470B0DB83F9}"/>
              </a:ext>
            </a:extLst>
          </p:cNvPr>
          <p:cNvSpPr txBox="1"/>
          <p:nvPr/>
        </p:nvSpPr>
        <p:spPr>
          <a:xfrm rot="16200000">
            <a:off x="-1057139" y="3244334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3431559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xmlns="" id="{39EEC4AD-5853-9B16-CB02-33A4B7C849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7841156"/>
              </p:ext>
            </p:extLst>
          </p:nvPr>
        </p:nvGraphicFramePr>
        <p:xfrm>
          <a:off x="456128" y="1030310"/>
          <a:ext cx="9664700" cy="5536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DCC07129-E5A3-A01A-A8F8-FB4852415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3422"/>
            <a:ext cx="9664700" cy="170654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Онлайн-курс «Антидопинг»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(тренеры-преподаватели)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A0A43D-157B-C59B-DFA7-202BDFFCB55C}"/>
              </a:ext>
            </a:extLst>
          </p:cNvPr>
          <p:cNvSpPr txBox="1"/>
          <p:nvPr/>
        </p:nvSpPr>
        <p:spPr>
          <a:xfrm rot="16200000">
            <a:off x="-872472" y="3244334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1773601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xmlns="" id="{FD1BE41B-1B5A-4C12-9ACF-DB23B56B7B8E}"/>
              </a:ext>
            </a:extLst>
          </p:cNvPr>
          <p:cNvCxnSpPr/>
          <p:nvPr/>
        </p:nvCxnSpPr>
        <p:spPr>
          <a:xfrm>
            <a:off x="6816725" y="4437063"/>
            <a:ext cx="574675" cy="504825"/>
          </a:xfrm>
          <a:prstGeom prst="straightConnector1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7672" y="2015151"/>
            <a:ext cx="72439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антидопинговый кодекс ВАДА 2021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(4-я редакция)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стандарты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FB9855F1-8A6A-48F2-AC2F-7FD47F0E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32" y="176345"/>
            <a:ext cx="9458850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документы, регулирующие антидопинговую деятельность на международном уровне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420A48-FD54-46D2-410F-D1D12005B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806" y="4209631"/>
            <a:ext cx="1611892" cy="22650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2E12EB0-8E56-AE13-9242-138DC68C0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25" y="4220357"/>
            <a:ext cx="1707719" cy="22650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B148003-172E-92CA-DEA3-7EA4D3DBC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" y="4225721"/>
            <a:ext cx="1707719" cy="22650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5F4B9F2-A3EA-AD21-D49B-81EEF9E3E4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19" y="4209631"/>
            <a:ext cx="1707719" cy="22757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2CB09A5-E811-A7B2-AD49-2F8BD4A3CF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041" y="4209632"/>
            <a:ext cx="1707719" cy="227574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37ECFB4-2EF5-22CF-C982-EF2FE73D0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05" y="4225721"/>
            <a:ext cx="1699423" cy="22650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73F2120-3DAB-6D7E-C8B3-E104489F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61" y="1151648"/>
            <a:ext cx="2033734" cy="273054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5C6861C8-E54B-689F-D030-2DA4F76ACE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566" y="4214994"/>
            <a:ext cx="1742584" cy="227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47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xmlns="" id="{39EEC4AD-5853-9B16-CB02-33A4B7C849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05119"/>
              </p:ext>
            </p:extLst>
          </p:nvPr>
        </p:nvGraphicFramePr>
        <p:xfrm>
          <a:off x="456128" y="1030310"/>
          <a:ext cx="9664700" cy="5536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DCC07129-E5A3-A01A-A8F8-FB4852415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12116"/>
            <a:ext cx="9403306" cy="22990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Онлайн-курс «Антидопинг» 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(специалисты ФК и С, ответственные за антидопинговую работу)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A81FFE-C059-F3FC-90C7-46387C0E58ED}"/>
              </a:ext>
            </a:extLst>
          </p:cNvPr>
          <p:cNvSpPr txBox="1"/>
          <p:nvPr/>
        </p:nvSpPr>
        <p:spPr>
          <a:xfrm rot="16200000">
            <a:off x="-579512" y="3507483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171092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884" y="196283"/>
            <a:ext cx="9398833" cy="598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спортивного сообщества автономного округа о мерах ответственности за нарушение антидопинговых правил, пропаганды нетерпимого отношения к допингу в спорте в социальных сетях, средствах массовой информации, официальных интернет ресурсах</a:t>
            </a:r>
            <a:endParaRPr lang="ru-RU" sz="2400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E2F77888-6606-838E-6E79-A82C355C2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779969"/>
              </p:ext>
            </p:extLst>
          </p:nvPr>
        </p:nvGraphicFramePr>
        <p:xfrm>
          <a:off x="849528" y="1774078"/>
          <a:ext cx="8184113" cy="4887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9222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87FD2E-8E30-2E63-A59F-497AAF7C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60609"/>
            <a:ext cx="8596668" cy="1320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регионов на сайте РАА «РУСАДА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2023 год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514E7E-739B-2659-6E5C-57C96AEF4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2" y="1068947"/>
            <a:ext cx="11620116" cy="542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9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1295DD-D223-4328-B78F-D12C9BE12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7" y="512691"/>
            <a:ext cx="10515600" cy="607949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ХМАО-Югры «Центр спортивной подготовки сборных команд – Югры»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Антидопингового обеспечения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тел: 8 (3467) 33-53-06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Ханты-Мансийск ул. Отрадная 9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https://www.csp-ugra.ru/uchrezhdeniya/</a:t>
            </a:r>
            <a:r>
              <a:rPr lang="ru-RU" sz="1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dokumenty</a:t>
            </a:r>
            <a:r>
              <a:rPr lang="en-US" sz="1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/meditsinskoe-obespecheniya/</a:t>
            </a: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589" y="4125874"/>
            <a:ext cx="2469081" cy="2374033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EA3F56-4A32-F1C7-82A7-34BC7B52F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39" y="4053375"/>
            <a:ext cx="2519030" cy="2519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6816" y="4281739"/>
            <a:ext cx="4093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Отдел антидопингового обеспечения</a:t>
            </a:r>
            <a:r>
              <a:rPr lang="ru-RU" b="1" u="sng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6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02A7D7-E353-492E-8640-EDE55A5E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312" y="67978"/>
            <a:ext cx="9305910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Документы регулирующие антидопинговую деятельность в Российской Федерации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B23E97-E79F-4A75-B563-DC9303F2D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33" y="1761023"/>
            <a:ext cx="9974765" cy="47030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 закон от 4 декабря 2007 г. N 329-ФЗ </a:t>
            </a:r>
            <a:r>
              <a:rPr lang="ru-RU" sz="20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 физической культуре и спорте в Российской Федерации»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Приказ Министерства спорта РФ от 24 июня 2021 г. N 464</a:t>
            </a:r>
            <a:r>
              <a:rPr lang="ru-RU" sz="20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«Об утверждении Общероссийских антидопинговых правил»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развития физической культуры и спорта в Российской Федерации на период до 2030 года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Концепция развития детско-юношеского спорта в Российской Федерации до 2030 года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Концепция подготовки спортивного резерва в Российской Федерации до 2025 года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Концепция развития дополнительного образования детей до 2030 года</a:t>
            </a:r>
          </a:p>
        </p:txBody>
      </p:sp>
    </p:spTree>
    <p:extLst>
      <p:ext uri="{BB962C8B-B14F-4D97-AF65-F5344CB8AC3E}">
        <p14:creationId xmlns:p14="http://schemas.microsoft.com/office/powerpoint/2010/main" val="126429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A25663-AB39-4230-9793-9CBB736B1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5645"/>
            <a:ext cx="9740900" cy="4726709"/>
          </a:xfrm>
        </p:spPr>
        <p:txBody>
          <a:bodyPr>
            <a:normAutofit fontScale="92500" lnSpcReduction="20000"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ru-RU" sz="33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-Концепция развития физической культуры и спорта в Ханты – Мансийском автономном округе Югре на период до 2030 года 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развития детско-юношеского спорта в Ханты-Мансийском автономном округе - Югре до 2030 года и План мероприятий Ханты-Мансийского автономного округа - Югры по реализации Концепции развития детско-юношеского спорта в Российской Федерации до 2030 года, I этап (2022 - 2024 годы) 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мер антидопинговой политики в Ханты – Мансийском автономном округе – Югре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35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ADB7C84-8CEA-55F7-C7C4-38956B94DF5D}"/>
              </a:ext>
            </a:extLst>
          </p:cNvPr>
          <p:cNvSpPr txBox="1">
            <a:spLocks/>
          </p:cNvSpPr>
          <p:nvPr/>
        </p:nvSpPr>
        <p:spPr>
          <a:xfrm>
            <a:off x="65657" y="132942"/>
            <a:ext cx="930591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регулирующие антидопинговую деятельность в ХМАО-Югре</a:t>
            </a:r>
          </a:p>
        </p:txBody>
      </p:sp>
    </p:spTree>
    <p:extLst>
      <p:ext uri="{BB962C8B-B14F-4D97-AF65-F5344CB8AC3E}">
        <p14:creationId xmlns:p14="http://schemas.microsoft.com/office/powerpoint/2010/main" val="80880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2EA1E6B1-44C6-478F-D908-89411B93D7FD}"/>
              </a:ext>
            </a:extLst>
          </p:cNvPr>
          <p:cNvSpPr/>
          <p:nvPr/>
        </p:nvSpPr>
        <p:spPr>
          <a:xfrm>
            <a:off x="4180723" y="1290588"/>
            <a:ext cx="2297804" cy="21341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687B008F-E79F-0302-325E-2A7BF3A36F5D}"/>
              </a:ext>
            </a:extLst>
          </p:cNvPr>
          <p:cNvSpPr/>
          <p:nvPr/>
        </p:nvSpPr>
        <p:spPr>
          <a:xfrm>
            <a:off x="3211948" y="3747118"/>
            <a:ext cx="4638526" cy="10120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учреждение «Центр спортивной подготовки сборных команд Югры»</a:t>
            </a:r>
          </a:p>
        </p:txBody>
      </p:sp>
      <p:sp>
        <p:nvSpPr>
          <p:cNvPr id="14" name="Стрелка вправо 14">
            <a:extLst>
              <a:ext uri="{FF2B5EF4-FFF2-40B4-BE49-F238E27FC236}">
                <a16:creationId xmlns:a16="http://schemas.microsoft.com/office/drawing/2014/main" xmlns="" id="{809CBE65-C2DF-C914-19F3-BA281E380F27}"/>
              </a:ext>
            </a:extLst>
          </p:cNvPr>
          <p:cNvSpPr/>
          <p:nvPr/>
        </p:nvSpPr>
        <p:spPr>
          <a:xfrm rot="6428621" flipV="1">
            <a:off x="4676948" y="4865823"/>
            <a:ext cx="375013" cy="205576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5">
            <a:extLst>
              <a:ext uri="{FF2B5EF4-FFF2-40B4-BE49-F238E27FC236}">
                <a16:creationId xmlns:a16="http://schemas.microsoft.com/office/drawing/2014/main" xmlns="" id="{F1E77B00-C1E8-DC8D-1A09-EECE1439FB29}"/>
              </a:ext>
            </a:extLst>
          </p:cNvPr>
          <p:cNvSpPr/>
          <p:nvPr/>
        </p:nvSpPr>
        <p:spPr>
          <a:xfrm rot="4940726">
            <a:off x="6447131" y="4840012"/>
            <a:ext cx="380798" cy="19212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6">
            <a:extLst>
              <a:ext uri="{FF2B5EF4-FFF2-40B4-BE49-F238E27FC236}">
                <a16:creationId xmlns:a16="http://schemas.microsoft.com/office/drawing/2014/main" xmlns="" id="{927FC44C-DAB3-96BB-2CD8-6FACF0718CD6}"/>
              </a:ext>
            </a:extLst>
          </p:cNvPr>
          <p:cNvSpPr/>
          <p:nvPr/>
        </p:nvSpPr>
        <p:spPr>
          <a:xfrm rot="2585373">
            <a:off x="7693686" y="4655810"/>
            <a:ext cx="987019" cy="218334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935522DF-2285-4217-541B-AA4DDA012BE2}"/>
              </a:ext>
            </a:extLst>
          </p:cNvPr>
          <p:cNvSpPr/>
          <p:nvPr/>
        </p:nvSpPr>
        <p:spPr>
          <a:xfrm>
            <a:off x="2976107" y="5037959"/>
            <a:ext cx="2390304" cy="1732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реализующие дополнительные образовательные программы спортивной подготовки в ХМАО-Югре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AD717F2B-6770-5668-2A10-364457F8BF60}"/>
              </a:ext>
            </a:extLst>
          </p:cNvPr>
          <p:cNvSpPr/>
          <p:nvPr/>
        </p:nvSpPr>
        <p:spPr>
          <a:xfrm>
            <a:off x="8361941" y="4655158"/>
            <a:ext cx="2390304" cy="2166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учреждение «Клинический врачебно-физкультурный диспансер»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5B563AF8-4F83-27A6-358B-EF528BAD7B9F}"/>
              </a:ext>
            </a:extLst>
          </p:cNvPr>
          <p:cNvSpPr/>
          <p:nvPr/>
        </p:nvSpPr>
        <p:spPr>
          <a:xfrm>
            <a:off x="5597736" y="5176525"/>
            <a:ext cx="2526747" cy="16447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спортивные федерации по видам спорта ХМАО-Югры</a:t>
            </a:r>
          </a:p>
        </p:txBody>
      </p:sp>
      <p:sp>
        <p:nvSpPr>
          <p:cNvPr id="20" name="Стрелка вправо 14">
            <a:extLst>
              <a:ext uri="{FF2B5EF4-FFF2-40B4-BE49-F238E27FC236}">
                <a16:creationId xmlns:a16="http://schemas.microsoft.com/office/drawing/2014/main" xmlns="" id="{14E92BE5-5020-CD62-C774-F85D349FA0A5}"/>
              </a:ext>
            </a:extLst>
          </p:cNvPr>
          <p:cNvSpPr/>
          <p:nvPr/>
        </p:nvSpPr>
        <p:spPr>
          <a:xfrm rot="5400000">
            <a:off x="5221059" y="3420552"/>
            <a:ext cx="263660" cy="356644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5D0A0AF-22B0-72FF-E4AE-58AFC13012AD}"/>
              </a:ext>
            </a:extLst>
          </p:cNvPr>
          <p:cNvSpPr txBox="1"/>
          <p:nvPr/>
        </p:nvSpPr>
        <p:spPr>
          <a:xfrm>
            <a:off x="4209465" y="1587217"/>
            <a:ext cx="2322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физической культуры и спорта Ханты-Мансийского автономного округа-Югры</a:t>
            </a:r>
          </a:p>
        </p:txBody>
      </p:sp>
      <p:sp>
        <p:nvSpPr>
          <p:cNvPr id="23" name="Стрелка вправо 13">
            <a:extLst>
              <a:ext uri="{FF2B5EF4-FFF2-40B4-BE49-F238E27FC236}">
                <a16:creationId xmlns:a16="http://schemas.microsoft.com/office/drawing/2014/main" xmlns="" id="{6F8277F5-2883-5D5B-18A5-40BBCA2F2192}"/>
              </a:ext>
            </a:extLst>
          </p:cNvPr>
          <p:cNvSpPr/>
          <p:nvPr/>
        </p:nvSpPr>
        <p:spPr>
          <a:xfrm rot="9517161">
            <a:off x="6512470" y="2157509"/>
            <a:ext cx="823379" cy="341648"/>
          </a:xfrm>
          <a:prstGeom prst="rightArrow">
            <a:avLst>
              <a:gd name="adj1" fmla="val 44392"/>
              <a:gd name="adj2" fmla="val 5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D030E494-5307-1211-96B6-CA5C24BA91A3}"/>
              </a:ext>
            </a:extLst>
          </p:cNvPr>
          <p:cNvSpPr/>
          <p:nvPr/>
        </p:nvSpPr>
        <p:spPr>
          <a:xfrm>
            <a:off x="7369793" y="1354821"/>
            <a:ext cx="1842838" cy="17305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5" name="Стрелка вправо 12">
            <a:extLst>
              <a:ext uri="{FF2B5EF4-FFF2-40B4-BE49-F238E27FC236}">
                <a16:creationId xmlns:a16="http://schemas.microsoft.com/office/drawing/2014/main" xmlns="" id="{103F47FA-3609-36D7-B834-5355F22456FE}"/>
              </a:ext>
            </a:extLst>
          </p:cNvPr>
          <p:cNvSpPr/>
          <p:nvPr/>
        </p:nvSpPr>
        <p:spPr>
          <a:xfrm rot="679615">
            <a:off x="3400955" y="2250477"/>
            <a:ext cx="759576" cy="30055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439216FB-4994-349F-01A4-34095C168AB9}"/>
              </a:ext>
            </a:extLst>
          </p:cNvPr>
          <p:cNvSpPr/>
          <p:nvPr/>
        </p:nvSpPr>
        <p:spPr>
          <a:xfrm>
            <a:off x="1454605" y="1321545"/>
            <a:ext cx="1926158" cy="169843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" name="Стрелка вправо 15">
            <a:extLst>
              <a:ext uri="{FF2B5EF4-FFF2-40B4-BE49-F238E27FC236}">
                <a16:creationId xmlns:a16="http://schemas.microsoft.com/office/drawing/2014/main" xmlns="" id="{ACF32415-A096-46E2-17C2-F2568C39F150}"/>
              </a:ext>
            </a:extLst>
          </p:cNvPr>
          <p:cNvSpPr/>
          <p:nvPr/>
        </p:nvSpPr>
        <p:spPr>
          <a:xfrm rot="7983226">
            <a:off x="2440162" y="4633149"/>
            <a:ext cx="941097" cy="239024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F2291B3E-A091-EF7C-A545-11534202846A}"/>
              </a:ext>
            </a:extLst>
          </p:cNvPr>
          <p:cNvSpPr/>
          <p:nvPr/>
        </p:nvSpPr>
        <p:spPr>
          <a:xfrm>
            <a:off x="355600" y="4759135"/>
            <a:ext cx="2526748" cy="20621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236DE39-864B-E341-DE76-D531CEC3A19B}"/>
              </a:ext>
            </a:extLst>
          </p:cNvPr>
          <p:cNvSpPr txBox="1">
            <a:spLocks/>
          </p:cNvSpPr>
          <p:nvPr/>
        </p:nvSpPr>
        <p:spPr>
          <a:xfrm>
            <a:off x="125779" y="137002"/>
            <a:ext cx="9170365" cy="15280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в реализации антидопинговой политики в ХМАО-Югре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DA38CE-9132-9265-CA4F-46D33B9B7102}"/>
              </a:ext>
            </a:extLst>
          </p:cNvPr>
          <p:cNvSpPr txBox="1"/>
          <p:nvPr/>
        </p:nvSpPr>
        <p:spPr>
          <a:xfrm>
            <a:off x="1601838" y="1616565"/>
            <a:ext cx="1632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спорта Российской Федерации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9DC479-43BB-8567-2B31-73F5C7CB47FC}"/>
              </a:ext>
            </a:extLst>
          </p:cNvPr>
          <p:cNvSpPr txBox="1"/>
          <p:nvPr/>
        </p:nvSpPr>
        <p:spPr>
          <a:xfrm>
            <a:off x="7327527" y="1681475"/>
            <a:ext cx="184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Российское антидопинговое агентство «РУСАДА»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4AA4DC-3BDE-7311-B110-8FEFB2F2C804}"/>
              </a:ext>
            </a:extLst>
          </p:cNvPr>
          <p:cNvSpPr txBox="1"/>
          <p:nvPr/>
        </p:nvSpPr>
        <p:spPr>
          <a:xfrm>
            <a:off x="572211" y="4930361"/>
            <a:ext cx="21536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рганы управления физической культурой и спортом муниципальных образований Ханты-Мансийского автономного округа – Югры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22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D1AE5E-6308-4652-ADE0-794CF971B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80" y="62145"/>
            <a:ext cx="9226888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регламентирующие антидопинговую деятельность БУ «ЦСПСКЮ»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8E18C99C-53F6-EC90-B1BF-7B28492D4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827" y="1548714"/>
            <a:ext cx="9795817" cy="471023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о сотрудничестве Бюджетного учреждения Ханты-Мансийского автономного округа – Югры «Центр спортивной подготовки сборных команд –Югры» и физкультурно-спортивными организациями, осуществляющими подготовку спортивного резерва»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Соглашение о сотрудничестве между Бюджетным учреждением Ханты-Мансийского автономного округа – Югры «Центр спортивной подготовки сборных команд Югры» </a:t>
            </a:r>
            <a:r>
              <a:rPr lang="ru-RU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спортивной федерацией (по виду спорта)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Соглашение о сотрудничестве и информационном взаимодействии в сфере медицинского и медико-биологического обеспечения спортсменов спортивных сборных команд Ханты-Мансийского автономного округа – Югры и Бюджетным учреждением «Клинический врачебно-физкультурный диспансер»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Порядок взаимодействия Бюджетного учреждения Ханты-Мансийского автономного округа – Югры «Центр спортивной подготовки сборных команд Югры» с организациями, осуществляющими спортивную подготовку на территории Хаты-Мансийского автономного округа – Югры, по вопросам предотвращения допинга в спорте и борьбе с ним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Соглашения о сотрудничестве между Бюджетным учреждением Ханты-Мансийского автономного округа – Югры «Центр спортивной подготовки сборных команд Югры» и ФГБОУ ВО «Югорский государственный университет», БУ ВО «Сургутский государственный университет», ФГБОУ ВО «Нижневартовский государственный университет» 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217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320F60-1573-5040-4F72-B11E706D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24" y="0"/>
            <a:ext cx="9698566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функций в БУ «ЦСПСКЮ»: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26559F-85FF-657F-A21D-3535638DB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36" y="660399"/>
            <a:ext cx="9187405" cy="5964989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формирование текущих и перспективных планов работы в сфере антидопингового обеспечения спортивных сборных команд Ханты-Мансийского автономного округа – Югры</a:t>
            </a:r>
          </a:p>
          <a:p>
            <a:pPr indent="0" algn="just">
              <a:buNone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-организация и контроль ознакомления спортсменов ССК ХМАО-Югры, тренеров и иных специалистов при их приеме на работу и в период действия трудового договора с общероссийскими антидопинговыми правилами и антидопинговыми правилами, утвержденными международными антидопинговыми организациями</a:t>
            </a:r>
          </a:p>
          <a:p>
            <a:pPr indent="0" algn="just">
              <a:buNone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-планирование, организация и проведение в Ханты-Мансийском автономном округе – Югре информационных мероприятий (семинаров, лекций, конференций, викторины и иные мероприятия) по вопросам противодействия применению допинга в спорте</a:t>
            </a:r>
          </a:p>
          <a:p>
            <a:pPr indent="0" algn="just">
              <a:buNone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-разработка и издание методических материалов (печатная продукция, презентации, лекции и т.п.) по антидопинговой тематике</a:t>
            </a:r>
            <a:endParaRPr lang="ru-RU" sz="1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-подготовка информационно-аналитических материалов по вопросам, относящимся к компетенции Отдела антидопингового обеспечения </a:t>
            </a:r>
            <a:endParaRPr lang="ru-RU" sz="1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-подготовка и размещение информации по вопросам антидопингового обеспечения спортивных сборных команд Ханты-Мансийского автономного округа – Югры на официальном сайте БУ «ЦСПСКЮ» в сети Интернет</a:t>
            </a:r>
          </a:p>
          <a:p>
            <a:pPr indent="0" algn="just">
              <a:buNone/>
            </a:pPr>
            <a:endParaRPr lang="ru-RU" sz="19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1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D0DB16-C63E-2BA0-7792-5D2A81C7B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6728" y="549320"/>
            <a:ext cx="9317566" cy="185803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функций в соответствии: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C53ACC-5ED8-0FD3-2E0A-609E0028D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6" y="1665027"/>
            <a:ext cx="8814339" cy="42672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-План работы Управления по методико-аналитической работе и координации деятельности организаций, осуществляющих подготовку спортивного резерва БУ «ЦСПСКЮ»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-План проведения региональных методических и прочих мероприятий, касающихся подготовки спортивного резерва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-План-график антидопинговых информационно-образовательных мероприятий для спортсменов, персонала спортсменов и иных лиц в Ханты-Мансийском автономном округе – Югре</a:t>
            </a:r>
          </a:p>
        </p:txBody>
      </p:sp>
    </p:spTree>
    <p:extLst>
      <p:ext uri="{BB962C8B-B14F-4D97-AF65-F5344CB8AC3E}">
        <p14:creationId xmlns:p14="http://schemas.microsoft.com/office/powerpoint/2010/main" val="3359405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88830255"/>
              </p:ext>
            </p:extLst>
          </p:nvPr>
        </p:nvGraphicFramePr>
        <p:xfrm>
          <a:off x="0" y="1380564"/>
          <a:ext cx="11117179" cy="5293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-142848" y="184413"/>
            <a:ext cx="9480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Организация и проведение семинаров, вебинаров 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с участием РАА «РУСАДА»)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прочих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5878521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6">
      <a:dk1>
        <a:srgbClr val="1B190F"/>
      </a:dk1>
      <a:lt1>
        <a:sysClr val="window" lastClr="FFFFFF"/>
      </a:lt1>
      <a:dk2>
        <a:srgbClr val="51C3F9"/>
      </a:dk2>
      <a:lt2>
        <a:srgbClr val="51C3F9"/>
      </a:lt2>
      <a:accent1>
        <a:srgbClr val="00B050"/>
      </a:accent1>
      <a:accent2>
        <a:srgbClr val="00B0F0"/>
      </a:accent2>
      <a:accent3>
        <a:srgbClr val="00B050"/>
      </a:accent3>
      <a:accent4>
        <a:srgbClr val="44C1A3"/>
      </a:accent4>
      <a:accent5>
        <a:srgbClr val="4EB3CF"/>
      </a:accent5>
      <a:accent6>
        <a:srgbClr val="51C3F9"/>
      </a:accent6>
      <a:hlink>
        <a:srgbClr val="00B050"/>
      </a:hlink>
      <a:folHlink>
        <a:srgbClr val="00B0F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79CED84A-03D8-444E-A23C-7CAE4BD6EC7A}" vid="{9DCB4D37-1044-4CCC-A115-6FD4879D2E9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13257</TotalTime>
  <Words>835</Words>
  <Application>Microsoft Office PowerPoint</Application>
  <PresentationFormat>Широкоэкранный</PresentationFormat>
  <Paragraphs>108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Wingdings 3</vt:lpstr>
      <vt:lpstr>Тема1</vt:lpstr>
      <vt:lpstr>Бюджетное учреждение Ханты-Мансийского автономного округа – Югры «Центр спортивной подготовки сборных команд Югры»</vt:lpstr>
      <vt:lpstr>Нормативные документы, регулирующие антидопинговую деятельность на международном уровне </vt:lpstr>
      <vt:lpstr> Документы регулирующие антидопинговую деятельность в Российской Федерации</vt:lpstr>
      <vt:lpstr>Презентация PowerPoint</vt:lpstr>
      <vt:lpstr>Презентация PowerPoint</vt:lpstr>
      <vt:lpstr>Документы регламентирующие антидопинговую деятельность БУ «ЦСПСКЮ»</vt:lpstr>
      <vt:lpstr>Реализация функций в БУ «ЦСПСКЮ»: </vt:lpstr>
      <vt:lpstr>Реализация функций в соответствии: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Физкультурно-спортивные организации ХМАО-Югры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Рейтинг регионов на сайте РАА «РУСАДА» 2023 год</vt:lpstr>
      <vt:lpstr>БУ ХМАО-Югры «Центр спортивной подготовки сборных команд – Югры» Отдел Антидопингового обеспечения тел: 8 (3467) 33-53-06 Адрес: г. Ханты-Мансийск ул. Отрадная 9   Спасибо за внимание!     https://www.csp-ugra.ru/uchrezhdeniya/ dokumenty/meditsinskoe-obespecheniya/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 результатах деятельности в 2016 году бюджетного учреждения  Ханты-Мансийского автономного округа – Югры «Центр спортивной подготовки  сборных команд Югры»</dc:title>
  <dc:creator>Заикина Наталья Николаевна</dc:creator>
  <cp:lastModifiedBy>Потысьева Анна Николаевна</cp:lastModifiedBy>
  <cp:revision>513</cp:revision>
  <cp:lastPrinted>2023-11-08T07:43:02Z</cp:lastPrinted>
  <dcterms:created xsi:type="dcterms:W3CDTF">2017-02-10T07:32:15Z</dcterms:created>
  <dcterms:modified xsi:type="dcterms:W3CDTF">2023-12-26T08:33:53Z</dcterms:modified>
</cp:coreProperties>
</file>